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9" r:id="rId4"/>
    <p:sldId id="258" r:id="rId5"/>
    <p:sldId id="259" r:id="rId6"/>
    <p:sldId id="280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936685288640648E-2"/>
          <c:y val="0.17753623188405837"/>
          <c:w val="0.83985102420856772"/>
          <c:h val="0.64855072463768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99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rgbClr val="FF0000"/>
              </a:solidFill>
              <a:ln w="899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FF"/>
              </a:solidFill>
              <a:ln w="8994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0.00%</c:formatCode>
                <c:ptCount val="2"/>
                <c:pt idx="0">
                  <c:v>0.21100000000000024</c:v>
                </c:pt>
                <c:pt idx="1">
                  <c:v>0.78900000000000003</c:v>
                </c:pt>
              </c:numCache>
            </c:numRef>
          </c:val>
        </c:ser>
      </c:pie3DChart>
      <c:spPr>
        <a:noFill/>
        <a:ln w="1798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60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06361323155232E-2"/>
          <c:y val="0.24615384615384614"/>
          <c:w val="0.8524173027989822"/>
          <c:h val="0.511538461538461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FFFF"/>
            </a:solidFill>
            <a:ln w="761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7610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0.00%</c:formatCode>
                <c:ptCount val="2"/>
                <c:pt idx="0">
                  <c:v>0.15100000000000027</c:v>
                </c:pt>
                <c:pt idx="1">
                  <c:v>0.84900000000000064</c:v>
                </c:pt>
              </c:numCache>
            </c:numRef>
          </c:val>
        </c:ser>
      </c:pie3DChart>
      <c:spPr>
        <a:noFill/>
        <a:ln w="1522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79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06361323155232E-2"/>
          <c:y val="0.24615384615384614"/>
          <c:w val="0.8524173027989822"/>
          <c:h val="0.511538461538461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653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653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FF"/>
              </a:solidFill>
              <a:ln w="6539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0.00%</c:formatCode>
                <c:ptCount val="2"/>
                <c:pt idx="0">
                  <c:v>0.27</c:v>
                </c:pt>
                <c:pt idx="1">
                  <c:v>0.73000000000000065</c:v>
                </c:pt>
              </c:numCache>
            </c:numRef>
          </c:val>
        </c:ser>
      </c:pie3DChart>
      <c:spPr>
        <a:noFill/>
        <a:ln w="13077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06361323155232E-2"/>
          <c:y val="0.24568138195777378"/>
          <c:w val="0.8524173027989822"/>
          <c:h val="0.510556621880996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7501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750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FF"/>
              </a:solidFill>
              <a:ln w="7501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0.00%</c:formatCode>
                <c:ptCount val="2"/>
                <c:pt idx="0">
                  <c:v>0.20100000000000001</c:v>
                </c:pt>
                <c:pt idx="1">
                  <c:v>0.79900000000000004</c:v>
                </c:pt>
              </c:numCache>
            </c:numRef>
          </c:val>
        </c:ser>
      </c:pie3DChart>
      <c:spPr>
        <a:noFill/>
        <a:ln w="1500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6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1395348837209502E-2"/>
          <c:y val="0.31497418244406261"/>
          <c:w val="0.84108527131782962"/>
          <c:h val="0.296041308089500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986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99CC00"/>
              </a:solidFill>
              <a:ln w="1198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198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198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Все</c:v>
                </c:pt>
                <c:pt idx="1">
                  <c:v>Только классный руководитель</c:v>
                </c:pt>
                <c:pt idx="2">
                  <c:v>никто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0.63000000000000056</c:v>
                </c:pt>
                <c:pt idx="1">
                  <c:v>0.32000000000000034</c:v>
                </c:pt>
                <c:pt idx="2">
                  <c:v>0.05</c:v>
                </c:pt>
              </c:numCache>
            </c:numRef>
          </c:val>
        </c:ser>
      </c:pie3DChart>
      <c:spPr>
        <a:noFill/>
        <a:ln w="23973">
          <a:noFill/>
        </a:ln>
      </c:spPr>
    </c:plotArea>
    <c:legend>
      <c:legendPos val="b"/>
      <c:layout>
        <c:manualLayout>
          <c:xMode val="edge"/>
          <c:yMode val="edge"/>
          <c:x val="1.74418604651163E-2"/>
          <c:y val="0.7183917816724521"/>
          <c:w val="0.96317829457364423"/>
          <c:h val="0.27816577766488904"/>
        </c:manualLayout>
      </c:layout>
      <c:spPr>
        <a:noFill/>
        <a:ln w="23973">
          <a:noFill/>
        </a:ln>
      </c:spPr>
      <c:txPr>
        <a:bodyPr/>
        <a:lstStyle/>
        <a:p>
          <a:pPr>
            <a:defRPr sz="138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8.3629893238434325E-2"/>
          <c:y val="0.28320000000000001"/>
          <c:w val="0.83807829181494642"/>
          <c:h val="0.299200000000000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38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00FF"/>
              </a:solidFill>
              <a:ln w="1273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FF99"/>
              </a:solidFill>
              <a:ln w="1273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73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Все</c:v>
                </c:pt>
                <c:pt idx="1">
                  <c:v>Некоторые друзья</c:v>
                </c:pt>
                <c:pt idx="2">
                  <c:v>Никто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0.51</c:v>
                </c:pt>
                <c:pt idx="1">
                  <c:v>0.4</c:v>
                </c:pt>
                <c:pt idx="2">
                  <c:v>9.0000000000000024E-2</c:v>
                </c:pt>
              </c:numCache>
            </c:numRef>
          </c:val>
        </c:ser>
      </c:pie3DChart>
      <c:spPr>
        <a:noFill/>
        <a:ln w="25476">
          <a:noFill/>
        </a:ln>
      </c:spPr>
    </c:plotArea>
    <c:legend>
      <c:legendPos val="b"/>
      <c:layout>
        <c:manualLayout>
          <c:xMode val="edge"/>
          <c:yMode val="edge"/>
          <c:x val="0.1494661921708188"/>
          <c:y val="0.83360000000000078"/>
          <c:w val="0.7704626334519572"/>
          <c:h val="0.15040000000000023"/>
        </c:manualLayout>
      </c:layout>
      <c:spPr>
        <a:noFill/>
        <a:ln w="25476">
          <a:noFill/>
        </a:ln>
      </c:spPr>
      <c:txPr>
        <a:bodyPr/>
        <a:lstStyle/>
        <a:p>
          <a:pPr>
            <a:defRPr sz="159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60DC0-AB8F-460F-B3A8-68AA36B0FC7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78D50-9BAC-4B9C-8018-707004E09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15963"/>
            <a:ext cx="5173662" cy="3879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4903788"/>
            <a:ext cx="5181600" cy="33797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800" smtClean="0"/>
              <a:t>Absolute risk of retinopathy.</a:t>
            </a:r>
            <a:br>
              <a:rPr lang="en-GB" sz="800" smtClean="0"/>
            </a:br>
            <a:r>
              <a:rPr lang="en-GB" sz="800" smtClean="0"/>
              <a:t>Conventional versus intensive therapy (DCCT)</a:t>
            </a:r>
            <a:endParaRPr lang="ru-RU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F3C3-BEC6-4448-9F0B-CB39C203FEF3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1396-7BC8-4C46-9F56-8611683F3B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C._H._Best_ca._1924.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en.wikipedia.org/wiki/File:Fredrick_bant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J._B._Collip_in_his_office_at_McGill_University_ca._1930.pn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//upload.wikimedia.org/wikipedia/commons/9/97/Banting_and_Best.jpg" TargetMode="External"/><Relationship Id="rId4" Type="http://schemas.openxmlformats.org/officeDocument/2006/relationships/hyperlink" Target="http://en.wikipedia.org/wiki/File:J.J.R._Macleod_ca._1928.png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72208"/>
          </a:xfrm>
        </p:spPr>
        <p:txBody>
          <a:bodyPr/>
          <a:lstStyle/>
          <a:p>
            <a:r>
              <a:rPr lang="ru-RU" dirty="0" smtClean="0"/>
              <a:t>Роль школы-диабета  на современном этапе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J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847850"/>
            <a:ext cx="3522662" cy="3205163"/>
          </a:xfrm>
          <a:prstGeom prst="rect">
            <a:avLst/>
          </a:prstGeom>
          <a:noFill/>
        </p:spPr>
      </p:pic>
      <p:pic>
        <p:nvPicPr>
          <p:cNvPr id="189443" name="Picture 3" descr="J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2262188" cy="3276600"/>
          </a:xfrm>
          <a:prstGeom prst="rect">
            <a:avLst/>
          </a:prstGeom>
          <a:noFill/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Начало ХХ века – получение и начало клинического использования инсулина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392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</a:rPr>
              <a:t>Пациент</a:t>
            </a:r>
            <a:r>
              <a:rPr lang="da-DK" sz="2000">
                <a:latin typeface="Arial" pitchFamily="34" charset="0"/>
              </a:rPr>
              <a:t> J.L., </a:t>
            </a:r>
            <a:r>
              <a:rPr lang="ru-RU" sz="2000">
                <a:latin typeface="Arial" pitchFamily="34" charset="0"/>
              </a:rPr>
              <a:t> Декабрь</a:t>
            </a:r>
            <a:r>
              <a:rPr lang="da-DK" sz="2000">
                <a:latin typeface="Arial" pitchFamily="34" charset="0"/>
              </a:rPr>
              <a:t> 15, 1922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557838" y="5105400"/>
            <a:ext cx="227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Arial" pitchFamily="34" charset="0"/>
              </a:rPr>
              <a:t>Февраль</a:t>
            </a:r>
            <a:r>
              <a:rPr lang="da-DK" sz="2000">
                <a:latin typeface="Arial" pitchFamily="34" charset="0"/>
              </a:rPr>
              <a:t> 15, 1923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818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Казалось, что проблема лечения сахарного диабета решена…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8"/>
          <p:cNvSpPr txBox="1">
            <a:spLocks noChangeArrowheads="1"/>
          </p:cNvSpPr>
          <p:nvPr/>
        </p:nvSpPr>
        <p:spPr bwMode="auto">
          <a:xfrm>
            <a:off x="214313" y="0"/>
            <a:ext cx="8929687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>
                <a:latin typeface="Constantia" pitchFamily="18" charset="0"/>
              </a:rPr>
              <a:t> 1869 год – открыты островки Лангерганса</a:t>
            </a:r>
          </a:p>
          <a:p>
            <a:endParaRPr lang="ru-RU" sz="2800" b="1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Constantia" pitchFamily="18" charset="0"/>
              </a:rPr>
              <a:t> 1889 год – Оскар Минковски впервые доказал связь поджелудочной железы с сахарным диабетом</a:t>
            </a:r>
          </a:p>
          <a:p>
            <a:endParaRPr lang="ru-RU" sz="2800" b="1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Constantia" pitchFamily="18" charset="0"/>
              </a:rPr>
              <a:t> 1916 год  – Николай Паулеску впервые получил вытяжку из островков поджелудочной железы и ввел собаке с диабетом экстракт островковых клеток (панкреин). Была опубликована статья «Роль поджелудочной железы в усвоении пищи». </a:t>
            </a:r>
          </a:p>
          <a:p>
            <a:pPr>
              <a:buFont typeface="Arial" pitchFamily="34" charset="0"/>
              <a:buChar char="•"/>
            </a:pPr>
            <a:endParaRPr lang="ru-RU" sz="2800" b="1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>
                <a:latin typeface="Constantia" pitchFamily="18" charset="0"/>
              </a:rPr>
              <a:t> Декабрь </a:t>
            </a:r>
            <a:r>
              <a:rPr lang="en-US" sz="2800" b="1">
                <a:latin typeface="Constantia" pitchFamily="18" charset="0"/>
              </a:rPr>
              <a:t>1921 </a:t>
            </a:r>
            <a:r>
              <a:rPr lang="ru-RU" sz="2800" b="1">
                <a:latin typeface="Constantia" pitchFamily="18" charset="0"/>
              </a:rPr>
              <a:t>год- январь 1922 года - Бантинг, Бест, Маклеод, Коллип впервые ввели  очищенный экстракт инсулина мальчику с диабетом.</a:t>
            </a:r>
          </a:p>
          <a:p>
            <a:endParaRPr lang="ru-RU" sz="2800" b="1">
              <a:latin typeface="Constantia" pitchFamily="18" charset="0"/>
            </a:endParaRPr>
          </a:p>
          <a:p>
            <a:r>
              <a:rPr lang="ru-RU" sz="2800" b="1">
                <a:latin typeface="Constantia" pitchFamily="18" charset="0"/>
              </a:rPr>
              <a:t>  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6"/>
          <p:cNvSpPr txBox="1">
            <a:spLocks noChangeArrowheads="1"/>
          </p:cNvSpPr>
          <p:nvPr/>
        </p:nvSpPr>
        <p:spPr bwMode="auto">
          <a:xfrm>
            <a:off x="539750" y="981075"/>
            <a:ext cx="8081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>
              <a:latin typeface="Constantia" pitchFamily="18" charset="0"/>
            </a:endParaRPr>
          </a:p>
          <a:p>
            <a:r>
              <a:rPr lang="en-US" sz="2400" b="1">
                <a:latin typeface="Constantia" pitchFamily="18" charset="0"/>
              </a:rPr>
              <a:t>192</a:t>
            </a:r>
            <a:r>
              <a:rPr lang="ru-RU" sz="2400" b="1">
                <a:latin typeface="Constantia" pitchFamily="18" charset="0"/>
              </a:rPr>
              <a:t>3</a:t>
            </a:r>
            <a:r>
              <a:rPr lang="en-US" sz="2400" b="1">
                <a:latin typeface="Constantia" pitchFamily="18" charset="0"/>
              </a:rPr>
              <a:t> </a:t>
            </a:r>
            <a:r>
              <a:rPr lang="ru-RU" sz="2400" b="1">
                <a:latin typeface="Constantia" pitchFamily="18" charset="0"/>
              </a:rPr>
              <a:t>год- инсулин распространяется по всему миру. </a:t>
            </a:r>
          </a:p>
          <a:p>
            <a:endParaRPr lang="ru-RU" sz="2400" b="1">
              <a:latin typeface="Constantia" pitchFamily="18" charset="0"/>
            </a:endParaRPr>
          </a:p>
          <a:p>
            <a:r>
              <a:rPr lang="en-US" sz="2400" b="1">
                <a:latin typeface="Constantia" pitchFamily="18" charset="0"/>
              </a:rPr>
              <a:t>19</a:t>
            </a:r>
            <a:r>
              <a:rPr lang="ru-RU" sz="2400" b="1">
                <a:latin typeface="Constantia" pitchFamily="18" charset="0"/>
              </a:rPr>
              <a:t>36</a:t>
            </a:r>
            <a:r>
              <a:rPr lang="en-US" sz="2400" b="1">
                <a:latin typeface="Constantia" pitchFamily="18" charset="0"/>
              </a:rPr>
              <a:t> </a:t>
            </a:r>
            <a:r>
              <a:rPr lang="ru-RU" sz="2400" b="1">
                <a:latin typeface="Constantia" pitchFamily="18" charset="0"/>
              </a:rPr>
              <a:t>год- открытие  протамин –инсулина Гансом Хагедорном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395288" y="3830638"/>
            <a:ext cx="7643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  </a:t>
            </a:r>
            <a:r>
              <a:rPr lang="en-US" sz="2400" b="1">
                <a:latin typeface="Constantia" pitchFamily="18" charset="0"/>
              </a:rPr>
              <a:t>1950 - </a:t>
            </a:r>
            <a:r>
              <a:rPr lang="ru-RU" sz="2400" b="1">
                <a:latin typeface="Constantia" pitchFamily="18" charset="0"/>
              </a:rPr>
              <a:t>снование </a:t>
            </a:r>
            <a:r>
              <a:rPr lang="en-US" sz="2400" b="1">
                <a:latin typeface="Constantia" pitchFamily="18" charset="0"/>
              </a:rPr>
              <a:t>IDF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8196" name="TextBox 21"/>
          <p:cNvSpPr txBox="1">
            <a:spLocks noChangeArrowheads="1"/>
          </p:cNvSpPr>
          <p:nvPr/>
        </p:nvSpPr>
        <p:spPr bwMode="auto">
          <a:xfrm>
            <a:off x="500063" y="2957513"/>
            <a:ext cx="8293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1955 год -установление структуры инсулина Ф. Сангером</a:t>
            </a:r>
          </a:p>
        </p:txBody>
      </p:sp>
      <p:sp>
        <p:nvSpPr>
          <p:cNvPr id="8197" name="TextBox 22"/>
          <p:cNvSpPr txBox="1">
            <a:spLocks noChangeArrowheads="1"/>
          </p:cNvSpPr>
          <p:nvPr/>
        </p:nvSpPr>
        <p:spPr bwMode="auto">
          <a:xfrm rot="10800000" flipV="1">
            <a:off x="500063" y="4365625"/>
            <a:ext cx="7615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1956 год –сульфаниламиды первого поколения</a:t>
            </a:r>
          </a:p>
        </p:txBody>
      </p:sp>
      <p:sp>
        <p:nvSpPr>
          <p:cNvPr id="8198" name="TextBox 24"/>
          <p:cNvSpPr txBox="1">
            <a:spLocks noChangeArrowheads="1"/>
          </p:cNvSpPr>
          <p:nvPr/>
        </p:nvSpPr>
        <p:spPr bwMode="auto">
          <a:xfrm rot="10800000" flipV="1">
            <a:off x="571500" y="4983163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1964 -основание </a:t>
            </a:r>
            <a:r>
              <a:rPr lang="en-US" sz="2400" b="1">
                <a:latin typeface="Constantia" pitchFamily="18" charset="0"/>
              </a:rPr>
              <a:t>EASD</a:t>
            </a:r>
            <a:endParaRPr lang="ru-RU" sz="2400" b="1">
              <a:latin typeface="Constantia" pitchFamily="18" charset="0"/>
            </a:endParaRPr>
          </a:p>
        </p:txBody>
      </p:sp>
      <p:sp>
        <p:nvSpPr>
          <p:cNvPr id="8199" name="TextBox 25"/>
          <p:cNvSpPr txBox="1">
            <a:spLocks noChangeArrowheads="1"/>
          </p:cNvSpPr>
          <p:nvPr/>
        </p:nvSpPr>
        <p:spPr bwMode="auto">
          <a:xfrm>
            <a:off x="500063" y="5478463"/>
            <a:ext cx="8358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1974 -начало самоконтроля гликемии в домашних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250825" y="2565400"/>
            <a:ext cx="87868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1991 – Сент-Винсенская Декларация ВОЗ   </a:t>
            </a:r>
          </a:p>
          <a:p>
            <a:endParaRPr lang="ru-RU" sz="2400" b="1">
              <a:latin typeface="Constantia" pitchFamily="18" charset="0"/>
            </a:endParaRPr>
          </a:p>
          <a:p>
            <a:r>
              <a:rPr lang="ru-RU" sz="2400" b="1">
                <a:latin typeface="Constantia" pitchFamily="18" charset="0"/>
              </a:rPr>
              <a:t>1991- </a:t>
            </a:r>
            <a:r>
              <a:rPr lang="en-US" sz="2400" b="1">
                <a:latin typeface="Constantia" pitchFamily="18" charset="0"/>
              </a:rPr>
              <a:t>DCCT</a:t>
            </a:r>
            <a:endParaRPr lang="ru-RU" sz="2400" b="1">
              <a:latin typeface="Constantia" pitchFamily="18" charset="0"/>
            </a:endParaRPr>
          </a:p>
          <a:p>
            <a:endParaRPr lang="en-US" sz="2400" b="1">
              <a:latin typeface="Constantia" pitchFamily="18" charset="0"/>
            </a:endParaRPr>
          </a:p>
          <a:p>
            <a:r>
              <a:rPr lang="en-US" sz="2400" b="1">
                <a:latin typeface="Constantia" pitchFamily="18" charset="0"/>
              </a:rPr>
              <a:t>1996 – </a:t>
            </a:r>
            <a:r>
              <a:rPr lang="ru-RU" sz="2400" b="1">
                <a:latin typeface="Constantia" pitchFamily="18" charset="0"/>
              </a:rPr>
              <a:t>Первый аналог инсулина ультракороткого </a:t>
            </a:r>
          </a:p>
          <a:p>
            <a:r>
              <a:rPr lang="ru-RU" sz="2400" b="1">
                <a:latin typeface="Constantia" pitchFamily="18" charset="0"/>
              </a:rPr>
              <a:t>действия Лизпро</a:t>
            </a:r>
          </a:p>
          <a:p>
            <a:endParaRPr lang="ru-RU" sz="2400" b="1">
              <a:latin typeface="Constantia" pitchFamily="18" charset="0"/>
            </a:endParaRPr>
          </a:p>
          <a:p>
            <a:r>
              <a:rPr lang="ru-RU" sz="2400" b="1">
                <a:latin typeface="Constantia" pitchFamily="18" charset="0"/>
              </a:rPr>
              <a:t>2000 – Первый аналог инсулина беспикового действия Гларгин</a:t>
            </a:r>
          </a:p>
          <a:p>
            <a:endParaRPr lang="ru-RU" sz="2400" b="1">
              <a:latin typeface="Constantia" pitchFamily="18" charset="0"/>
            </a:endParaRPr>
          </a:p>
          <a:p>
            <a:r>
              <a:rPr lang="ru-RU" sz="2400" b="1">
                <a:latin typeface="Constantia" pitchFamily="18" charset="0"/>
              </a:rPr>
              <a:t>2002 – Аналог инсулина длительного действия Детемир</a:t>
            </a:r>
            <a:endParaRPr lang="en-US" sz="2400" b="1">
              <a:latin typeface="Constantia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23850" y="-26988"/>
            <a:ext cx="8286750" cy="26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</a:rPr>
              <a:t>1980-</a:t>
            </a:r>
            <a:r>
              <a:rPr lang="ru-RU" sz="2400" b="1">
                <a:latin typeface="Constantia" pitchFamily="18" charset="0"/>
              </a:rPr>
              <a:t>Сиквенс  гена  инсулина человека</a:t>
            </a:r>
          </a:p>
          <a:p>
            <a:endParaRPr lang="ru-RU" sz="2400" b="1">
              <a:latin typeface="Constantia" pitchFamily="18" charset="0"/>
            </a:endParaRPr>
          </a:p>
          <a:p>
            <a:r>
              <a:rPr lang="ru-RU" sz="2400" b="1">
                <a:latin typeface="Constantia" pitchFamily="18" charset="0"/>
              </a:rPr>
              <a:t>1981 – первый человеческий химический энзимный инсулин </a:t>
            </a:r>
            <a:r>
              <a:rPr lang="en-US" sz="2400" b="1">
                <a:latin typeface="Constantia" pitchFamily="18" charset="0"/>
              </a:rPr>
              <a:t>Novo-Nordisk</a:t>
            </a:r>
            <a:endParaRPr lang="ru-RU" sz="2400" b="1">
              <a:latin typeface="Constantia" pitchFamily="18" charset="0"/>
            </a:endParaRPr>
          </a:p>
          <a:p>
            <a:endParaRPr lang="en-US" sz="2400" b="1">
              <a:latin typeface="Constantia" pitchFamily="18" charset="0"/>
            </a:endParaRPr>
          </a:p>
          <a:p>
            <a:r>
              <a:rPr lang="en-US" sz="2400" b="1">
                <a:latin typeface="Constantia" pitchFamily="18" charset="0"/>
              </a:rPr>
              <a:t>1983-</a:t>
            </a:r>
            <a:r>
              <a:rPr lang="ru-RU" sz="2400" b="1">
                <a:latin typeface="Constantia" pitchFamily="18" charset="0"/>
              </a:rPr>
              <a:t>первый человеческий рекомбинантный инсулин  </a:t>
            </a:r>
          </a:p>
          <a:p>
            <a:r>
              <a:rPr lang="en-US" sz="2400" b="1">
                <a:latin typeface="Constantia" pitchFamily="18" charset="0"/>
              </a:rPr>
              <a:t>Lilly   </a:t>
            </a:r>
            <a:r>
              <a:rPr lang="ru-RU" sz="2400" b="1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thersDiab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69135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7950" y="4916488"/>
            <a:ext cx="83740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Боб Кливленд, 86 лет, СД 1 типа с 5 лет</a:t>
            </a:r>
          </a:p>
          <a:p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Его брат – Джеральд Кливленд, 90 лет, СД 1 типа с 16 лет.</a:t>
            </a:r>
          </a:p>
          <a:p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Вместе страдают сахарным диабетом в течение 145 лет, при этом ведут активный образ жизни и полны оптимизма.</a:t>
            </a:r>
          </a:p>
          <a:p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en-GB" sz="22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7950" y="6467475"/>
            <a:ext cx="2979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nstantia" pitchFamily="18" charset="0"/>
              </a:rPr>
              <a:t>Diabetes Forecast, May 2006. 45-46</a:t>
            </a:r>
            <a:endParaRPr lang="en-GB" sz="120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40" y="5157192"/>
            <a:ext cx="853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Братья </a:t>
            </a:r>
            <a:r>
              <a:rPr lang="ru-RU" sz="2400" dirty="0" err="1" smtClean="0"/>
              <a:t>Гливленд</a:t>
            </a:r>
            <a:r>
              <a:rPr lang="ru-RU" sz="2400" dirty="0" smtClean="0"/>
              <a:t> живут с СД 1 типа более 70 лет.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4930775" y="4519613"/>
            <a:ext cx="3135313" cy="188912"/>
          </a:xfrm>
          <a:custGeom>
            <a:avLst/>
            <a:gdLst>
              <a:gd name="T0" fmla="*/ 0 w 1975"/>
              <a:gd name="T1" fmla="*/ 119 h 119"/>
              <a:gd name="T2" fmla="*/ 137 w 1975"/>
              <a:gd name="T3" fmla="*/ 110 h 119"/>
              <a:gd name="T4" fmla="*/ 309 w 1975"/>
              <a:gd name="T5" fmla="*/ 97 h 119"/>
              <a:gd name="T6" fmla="*/ 448 w 1975"/>
              <a:gd name="T7" fmla="*/ 92 h 119"/>
              <a:gd name="T8" fmla="*/ 622 w 1975"/>
              <a:gd name="T9" fmla="*/ 82 h 119"/>
              <a:gd name="T10" fmla="*/ 759 w 1975"/>
              <a:gd name="T11" fmla="*/ 73 h 119"/>
              <a:gd name="T12" fmla="*/ 942 w 1975"/>
              <a:gd name="T13" fmla="*/ 55 h 119"/>
              <a:gd name="T14" fmla="*/ 1061 w 1975"/>
              <a:gd name="T15" fmla="*/ 46 h 119"/>
              <a:gd name="T16" fmla="*/ 1271 w 1975"/>
              <a:gd name="T17" fmla="*/ 37 h 119"/>
              <a:gd name="T18" fmla="*/ 1527 w 1975"/>
              <a:gd name="T19" fmla="*/ 28 h 119"/>
              <a:gd name="T20" fmla="*/ 1692 w 1975"/>
              <a:gd name="T21" fmla="*/ 18 h 119"/>
              <a:gd name="T22" fmla="*/ 1975 w 1975"/>
              <a:gd name="T23" fmla="*/ 0 h 1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75"/>
              <a:gd name="T37" fmla="*/ 0 h 119"/>
              <a:gd name="T38" fmla="*/ 1975 w 1975"/>
              <a:gd name="T39" fmla="*/ 119 h 1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75" h="119">
                <a:moveTo>
                  <a:pt x="0" y="119"/>
                </a:moveTo>
                <a:lnTo>
                  <a:pt x="137" y="110"/>
                </a:lnTo>
                <a:lnTo>
                  <a:pt x="309" y="97"/>
                </a:lnTo>
                <a:lnTo>
                  <a:pt x="448" y="92"/>
                </a:lnTo>
                <a:lnTo>
                  <a:pt x="622" y="82"/>
                </a:lnTo>
                <a:lnTo>
                  <a:pt x="759" y="73"/>
                </a:lnTo>
                <a:lnTo>
                  <a:pt x="942" y="55"/>
                </a:lnTo>
                <a:lnTo>
                  <a:pt x="1061" y="46"/>
                </a:lnTo>
                <a:lnTo>
                  <a:pt x="1271" y="37"/>
                </a:lnTo>
                <a:lnTo>
                  <a:pt x="1527" y="28"/>
                </a:lnTo>
                <a:lnTo>
                  <a:pt x="1692" y="18"/>
                </a:lnTo>
                <a:lnTo>
                  <a:pt x="1975" y="0"/>
                </a:lnTo>
              </a:path>
            </a:pathLst>
          </a:custGeom>
          <a:noFill/>
          <a:ln w="2540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4930775" y="4665663"/>
            <a:ext cx="3179763" cy="115887"/>
          </a:xfrm>
          <a:custGeom>
            <a:avLst/>
            <a:gdLst>
              <a:gd name="T0" fmla="*/ 0 w 2003"/>
              <a:gd name="T1" fmla="*/ 73 h 73"/>
              <a:gd name="T2" fmla="*/ 250 w 2003"/>
              <a:gd name="T3" fmla="*/ 64 h 73"/>
              <a:gd name="T4" fmla="*/ 521 w 2003"/>
              <a:gd name="T5" fmla="*/ 55 h 73"/>
              <a:gd name="T6" fmla="*/ 787 w 2003"/>
              <a:gd name="T7" fmla="*/ 45 h 73"/>
              <a:gd name="T8" fmla="*/ 969 w 2003"/>
              <a:gd name="T9" fmla="*/ 37 h 73"/>
              <a:gd name="T10" fmla="*/ 1216 w 2003"/>
              <a:gd name="T11" fmla="*/ 28 h 73"/>
              <a:gd name="T12" fmla="*/ 1481 w 2003"/>
              <a:gd name="T13" fmla="*/ 19 h 73"/>
              <a:gd name="T14" fmla="*/ 1655 w 2003"/>
              <a:gd name="T15" fmla="*/ 9 h 73"/>
              <a:gd name="T16" fmla="*/ 1811 w 2003"/>
              <a:gd name="T17" fmla="*/ 9 h 73"/>
              <a:gd name="T18" fmla="*/ 2003 w 2003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3"/>
              <a:gd name="T31" fmla="*/ 0 h 73"/>
              <a:gd name="T32" fmla="*/ 2003 w 2003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3" h="73">
                <a:moveTo>
                  <a:pt x="0" y="73"/>
                </a:moveTo>
                <a:lnTo>
                  <a:pt x="250" y="64"/>
                </a:lnTo>
                <a:lnTo>
                  <a:pt x="521" y="55"/>
                </a:lnTo>
                <a:lnTo>
                  <a:pt x="787" y="45"/>
                </a:lnTo>
                <a:lnTo>
                  <a:pt x="969" y="37"/>
                </a:lnTo>
                <a:lnTo>
                  <a:pt x="1216" y="28"/>
                </a:lnTo>
                <a:lnTo>
                  <a:pt x="1481" y="19"/>
                </a:lnTo>
                <a:lnTo>
                  <a:pt x="1655" y="9"/>
                </a:lnTo>
                <a:lnTo>
                  <a:pt x="1811" y="9"/>
                </a:lnTo>
                <a:lnTo>
                  <a:pt x="2003" y="0"/>
                </a:lnTo>
              </a:path>
            </a:pathLst>
          </a:custGeom>
          <a:noFill/>
          <a:ln w="254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4930775" y="4826000"/>
            <a:ext cx="3163888" cy="42863"/>
          </a:xfrm>
          <a:custGeom>
            <a:avLst/>
            <a:gdLst>
              <a:gd name="T0" fmla="*/ 0 w 1993"/>
              <a:gd name="T1" fmla="*/ 0 h 27"/>
              <a:gd name="T2" fmla="*/ 393 w 1993"/>
              <a:gd name="T3" fmla="*/ 9 h 27"/>
              <a:gd name="T4" fmla="*/ 960 w 1993"/>
              <a:gd name="T5" fmla="*/ 17 h 27"/>
              <a:gd name="T6" fmla="*/ 1271 w 1993"/>
              <a:gd name="T7" fmla="*/ 17 h 27"/>
              <a:gd name="T8" fmla="*/ 1518 w 1993"/>
              <a:gd name="T9" fmla="*/ 17 h 27"/>
              <a:gd name="T10" fmla="*/ 1811 w 1993"/>
              <a:gd name="T11" fmla="*/ 18 h 27"/>
              <a:gd name="T12" fmla="*/ 1993 w 1993"/>
              <a:gd name="T13" fmla="*/ 2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3"/>
              <a:gd name="T22" fmla="*/ 0 h 27"/>
              <a:gd name="T23" fmla="*/ 1993 w 1993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3" h="27">
                <a:moveTo>
                  <a:pt x="0" y="0"/>
                </a:moveTo>
                <a:lnTo>
                  <a:pt x="393" y="9"/>
                </a:lnTo>
                <a:lnTo>
                  <a:pt x="960" y="17"/>
                </a:lnTo>
                <a:lnTo>
                  <a:pt x="1271" y="17"/>
                </a:lnTo>
                <a:lnTo>
                  <a:pt x="1518" y="17"/>
                </a:lnTo>
                <a:lnTo>
                  <a:pt x="1811" y="18"/>
                </a:lnTo>
                <a:lnTo>
                  <a:pt x="1993" y="27"/>
                </a:lnTo>
              </a:path>
            </a:pathLst>
          </a:custGeom>
          <a:noFill/>
          <a:ln w="254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4779963" y="2682875"/>
            <a:ext cx="79375" cy="2259013"/>
          </a:xfrm>
          <a:custGeom>
            <a:avLst/>
            <a:gdLst>
              <a:gd name="T0" fmla="*/ 0 w 22"/>
              <a:gd name="T1" fmla="*/ 0 h 912"/>
              <a:gd name="T2" fmla="*/ 22 w 22"/>
              <a:gd name="T3" fmla="*/ 0 h 912"/>
              <a:gd name="T4" fmla="*/ 22 w 22"/>
              <a:gd name="T5" fmla="*/ 912 h 912"/>
              <a:gd name="T6" fmla="*/ 0 w 22"/>
              <a:gd name="T7" fmla="*/ 912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912"/>
              <a:gd name="T14" fmla="*/ 22 w 2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912">
                <a:moveTo>
                  <a:pt x="0" y="0"/>
                </a:moveTo>
                <a:lnTo>
                  <a:pt x="22" y="0"/>
                </a:lnTo>
                <a:lnTo>
                  <a:pt x="22" y="912"/>
                </a:lnTo>
                <a:lnTo>
                  <a:pt x="0" y="91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5732463" y="4935538"/>
            <a:ext cx="4762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7356475" y="4935538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7000875" y="4935538"/>
            <a:ext cx="4763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7767638" y="4935538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5314950" y="4935538"/>
            <a:ext cx="1588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6164263" y="4935538"/>
            <a:ext cx="6350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6559550" y="4935538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4859338" y="4935538"/>
            <a:ext cx="3225800" cy="42862"/>
          </a:xfrm>
          <a:custGeom>
            <a:avLst/>
            <a:gdLst>
              <a:gd name="T0" fmla="*/ 0 w 1528"/>
              <a:gd name="T1" fmla="*/ 22 h 22"/>
              <a:gd name="T2" fmla="*/ 0 w 1528"/>
              <a:gd name="T3" fmla="*/ 0 h 22"/>
              <a:gd name="T4" fmla="*/ 1528 w 1528"/>
              <a:gd name="T5" fmla="*/ 0 h 22"/>
              <a:gd name="T6" fmla="*/ 1528 w 1528"/>
              <a:gd name="T7" fmla="*/ 22 h 22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22"/>
              <a:gd name="T14" fmla="*/ 1528 w 1528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22">
                <a:moveTo>
                  <a:pt x="0" y="22"/>
                </a:moveTo>
                <a:lnTo>
                  <a:pt x="0" y="0"/>
                </a:lnTo>
                <a:lnTo>
                  <a:pt x="1528" y="0"/>
                </a:lnTo>
                <a:lnTo>
                  <a:pt x="1528" y="2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06900" y="25019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24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06900" y="287655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20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06900" y="3254375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16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500563" y="3998913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8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406900" y="36306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12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500563" y="4359275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4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487863" y="47609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0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787900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1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48263" y="4935538"/>
            <a:ext cx="2968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2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580063" y="4935538"/>
            <a:ext cx="2968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3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011863" y="4935538"/>
            <a:ext cx="2968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4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443663" y="4935538"/>
            <a:ext cx="2968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5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877050" y="4935538"/>
            <a:ext cx="2968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6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235825" y="4935538"/>
            <a:ext cx="2968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7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596188" y="4935538"/>
            <a:ext cx="2968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8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997825" y="4935538"/>
            <a:ext cx="2968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9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946900" y="3351213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Средний</a:t>
            </a:r>
            <a:r>
              <a:rPr lang="en-GB" sz="1600">
                <a:solidFill>
                  <a:schemeClr val="accent2"/>
                </a:solidFill>
              </a:rPr>
              <a:t> HbA</a:t>
            </a:r>
            <a:r>
              <a:rPr lang="en-GB" sz="1600" baseline="-25000">
                <a:solidFill>
                  <a:schemeClr val="accent2"/>
                </a:solidFill>
              </a:rPr>
              <a:t>1c</a:t>
            </a:r>
            <a:r>
              <a:rPr lang="en-GB" sz="160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8027988" y="3856038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3300"/>
                </a:solidFill>
              </a:rPr>
              <a:t>9%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8029575" y="4475163"/>
            <a:ext cx="4778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7%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8048625" y="47117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6%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 flipH="1">
            <a:off x="8027988" y="4238625"/>
            <a:ext cx="493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folHlink"/>
                </a:solidFill>
              </a:rPr>
              <a:t>8%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427538" y="1766888"/>
            <a:ext cx="430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Constantia" pitchFamily="18" charset="0"/>
              </a:rPr>
              <a:t>Интенсивная терапия</a:t>
            </a:r>
            <a:endParaRPr lang="en-GB" baseline="-2500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6420" name="Freeform 36"/>
          <p:cNvSpPr>
            <a:spLocks/>
          </p:cNvSpPr>
          <p:nvPr/>
        </p:nvSpPr>
        <p:spPr bwMode="auto">
          <a:xfrm>
            <a:off x="4932363" y="4070350"/>
            <a:ext cx="3133725" cy="468313"/>
          </a:xfrm>
          <a:custGeom>
            <a:avLst/>
            <a:gdLst>
              <a:gd name="T0" fmla="*/ 0 w 1974"/>
              <a:gd name="T1" fmla="*/ 295 h 295"/>
              <a:gd name="T2" fmla="*/ 292 w 1974"/>
              <a:gd name="T3" fmla="*/ 266 h 295"/>
              <a:gd name="T4" fmla="*/ 603 w 1974"/>
              <a:gd name="T5" fmla="*/ 220 h 295"/>
              <a:gd name="T6" fmla="*/ 941 w 1974"/>
              <a:gd name="T7" fmla="*/ 183 h 295"/>
              <a:gd name="T8" fmla="*/ 1270 w 1974"/>
              <a:gd name="T9" fmla="*/ 138 h 295"/>
              <a:gd name="T10" fmla="*/ 1535 w 1974"/>
              <a:gd name="T11" fmla="*/ 101 h 295"/>
              <a:gd name="T12" fmla="*/ 1736 w 1974"/>
              <a:gd name="T13" fmla="*/ 64 h 295"/>
              <a:gd name="T14" fmla="*/ 1974 w 1974"/>
              <a:gd name="T15" fmla="*/ 0 h 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4"/>
              <a:gd name="T25" fmla="*/ 0 h 295"/>
              <a:gd name="T26" fmla="*/ 1974 w 1974"/>
              <a:gd name="T27" fmla="*/ 295 h 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4" h="295">
                <a:moveTo>
                  <a:pt x="0" y="295"/>
                </a:moveTo>
                <a:lnTo>
                  <a:pt x="292" y="266"/>
                </a:lnTo>
                <a:lnTo>
                  <a:pt x="603" y="220"/>
                </a:lnTo>
                <a:lnTo>
                  <a:pt x="941" y="183"/>
                </a:lnTo>
                <a:lnTo>
                  <a:pt x="1270" y="138"/>
                </a:lnTo>
                <a:lnTo>
                  <a:pt x="1535" y="101"/>
                </a:lnTo>
                <a:lnTo>
                  <a:pt x="1736" y="64"/>
                </a:lnTo>
                <a:lnTo>
                  <a:pt x="1974" y="0"/>
                </a:lnTo>
              </a:path>
            </a:pathLst>
          </a:custGeom>
          <a:noFill/>
          <a:ln w="254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Уровень </a:t>
            </a:r>
            <a:r>
              <a:rPr lang="en-US" sz="2400" smtClean="0"/>
              <a:t>HbA1c </a:t>
            </a:r>
            <a:r>
              <a:rPr lang="ru-RU" sz="2400" smtClean="0"/>
              <a:t>и риск ретинопатии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2916238" y="6237288"/>
            <a:ext cx="3816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en-GB" sz="1200" i="1">
                <a:solidFill>
                  <a:schemeClr val="accent1"/>
                </a:solidFill>
                <a:latin typeface="Constantia" pitchFamily="18" charset="0"/>
              </a:rPr>
              <a:t>DCCT Group. Diabetes 1995;44:968-83.</a:t>
            </a:r>
            <a:r>
              <a:rPr lang="en-GB" sz="1200" i="1"/>
              <a:t> </a:t>
            </a:r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971550" y="2547938"/>
            <a:ext cx="1808163" cy="1936750"/>
          </a:xfrm>
          <a:custGeom>
            <a:avLst/>
            <a:gdLst>
              <a:gd name="T0" fmla="*/ 0 w 858"/>
              <a:gd name="T1" fmla="*/ 714 h 714"/>
              <a:gd name="T2" fmla="*/ 0 w 858"/>
              <a:gd name="T3" fmla="*/ 714 h 714"/>
              <a:gd name="T4" fmla="*/ 42 w 858"/>
              <a:gd name="T5" fmla="*/ 704 h 714"/>
              <a:gd name="T6" fmla="*/ 88 w 858"/>
              <a:gd name="T7" fmla="*/ 690 h 714"/>
              <a:gd name="T8" fmla="*/ 138 w 858"/>
              <a:gd name="T9" fmla="*/ 670 h 714"/>
              <a:gd name="T10" fmla="*/ 192 w 858"/>
              <a:gd name="T11" fmla="*/ 646 h 714"/>
              <a:gd name="T12" fmla="*/ 248 w 858"/>
              <a:gd name="T13" fmla="*/ 616 h 714"/>
              <a:gd name="T14" fmla="*/ 308 w 858"/>
              <a:gd name="T15" fmla="*/ 580 h 714"/>
              <a:gd name="T16" fmla="*/ 366 w 858"/>
              <a:gd name="T17" fmla="*/ 542 h 714"/>
              <a:gd name="T18" fmla="*/ 428 w 858"/>
              <a:gd name="T19" fmla="*/ 498 h 714"/>
              <a:gd name="T20" fmla="*/ 488 w 858"/>
              <a:gd name="T21" fmla="*/ 450 h 714"/>
              <a:gd name="T22" fmla="*/ 548 w 858"/>
              <a:gd name="T23" fmla="*/ 398 h 714"/>
              <a:gd name="T24" fmla="*/ 606 w 858"/>
              <a:gd name="T25" fmla="*/ 342 h 714"/>
              <a:gd name="T26" fmla="*/ 662 w 858"/>
              <a:gd name="T27" fmla="*/ 280 h 714"/>
              <a:gd name="T28" fmla="*/ 716 w 858"/>
              <a:gd name="T29" fmla="*/ 216 h 714"/>
              <a:gd name="T30" fmla="*/ 742 w 858"/>
              <a:gd name="T31" fmla="*/ 182 h 714"/>
              <a:gd name="T32" fmla="*/ 768 w 858"/>
              <a:gd name="T33" fmla="*/ 148 h 714"/>
              <a:gd name="T34" fmla="*/ 792 w 858"/>
              <a:gd name="T35" fmla="*/ 112 h 714"/>
              <a:gd name="T36" fmla="*/ 814 w 858"/>
              <a:gd name="T37" fmla="*/ 76 h 714"/>
              <a:gd name="T38" fmla="*/ 836 w 858"/>
              <a:gd name="T39" fmla="*/ 38 h 714"/>
              <a:gd name="T40" fmla="*/ 858 w 858"/>
              <a:gd name="T41" fmla="*/ 0 h 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8"/>
              <a:gd name="T64" fmla="*/ 0 h 714"/>
              <a:gd name="T65" fmla="*/ 858 w 858"/>
              <a:gd name="T66" fmla="*/ 714 h 7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8" h="714">
                <a:moveTo>
                  <a:pt x="0" y="714"/>
                </a:moveTo>
                <a:lnTo>
                  <a:pt x="0" y="714"/>
                </a:lnTo>
                <a:lnTo>
                  <a:pt x="42" y="704"/>
                </a:lnTo>
                <a:lnTo>
                  <a:pt x="88" y="690"/>
                </a:lnTo>
                <a:lnTo>
                  <a:pt x="138" y="670"/>
                </a:lnTo>
                <a:lnTo>
                  <a:pt x="192" y="646"/>
                </a:lnTo>
                <a:lnTo>
                  <a:pt x="248" y="616"/>
                </a:lnTo>
                <a:lnTo>
                  <a:pt x="308" y="580"/>
                </a:lnTo>
                <a:lnTo>
                  <a:pt x="366" y="542"/>
                </a:lnTo>
                <a:lnTo>
                  <a:pt x="428" y="498"/>
                </a:lnTo>
                <a:lnTo>
                  <a:pt x="488" y="450"/>
                </a:lnTo>
                <a:lnTo>
                  <a:pt x="548" y="398"/>
                </a:lnTo>
                <a:lnTo>
                  <a:pt x="606" y="342"/>
                </a:lnTo>
                <a:lnTo>
                  <a:pt x="662" y="280"/>
                </a:lnTo>
                <a:lnTo>
                  <a:pt x="716" y="216"/>
                </a:lnTo>
                <a:lnTo>
                  <a:pt x="742" y="182"/>
                </a:lnTo>
                <a:lnTo>
                  <a:pt x="768" y="148"/>
                </a:lnTo>
                <a:lnTo>
                  <a:pt x="792" y="112"/>
                </a:lnTo>
                <a:lnTo>
                  <a:pt x="814" y="76"/>
                </a:lnTo>
                <a:lnTo>
                  <a:pt x="836" y="38"/>
                </a:lnTo>
                <a:lnTo>
                  <a:pt x="858" y="0"/>
                </a:lnTo>
              </a:path>
            </a:pathLst>
          </a:custGeom>
          <a:noFill/>
          <a:ln w="254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985838" y="2536825"/>
            <a:ext cx="2401887" cy="2055813"/>
          </a:xfrm>
          <a:custGeom>
            <a:avLst/>
            <a:gdLst>
              <a:gd name="T0" fmla="*/ 0 w 1140"/>
              <a:gd name="T1" fmla="*/ 758 h 758"/>
              <a:gd name="T2" fmla="*/ 0 w 1140"/>
              <a:gd name="T3" fmla="*/ 758 h 758"/>
              <a:gd name="T4" fmla="*/ 62 w 1140"/>
              <a:gd name="T5" fmla="*/ 744 h 758"/>
              <a:gd name="T6" fmla="*/ 120 w 1140"/>
              <a:gd name="T7" fmla="*/ 732 h 758"/>
              <a:gd name="T8" fmla="*/ 174 w 1140"/>
              <a:gd name="T9" fmla="*/ 718 h 758"/>
              <a:gd name="T10" fmla="*/ 228 w 1140"/>
              <a:gd name="T11" fmla="*/ 704 h 758"/>
              <a:gd name="T12" fmla="*/ 280 w 1140"/>
              <a:gd name="T13" fmla="*/ 688 h 758"/>
              <a:gd name="T14" fmla="*/ 328 w 1140"/>
              <a:gd name="T15" fmla="*/ 672 h 758"/>
              <a:gd name="T16" fmla="*/ 376 w 1140"/>
              <a:gd name="T17" fmla="*/ 654 h 758"/>
              <a:gd name="T18" fmla="*/ 420 w 1140"/>
              <a:gd name="T19" fmla="*/ 636 h 758"/>
              <a:gd name="T20" fmla="*/ 464 w 1140"/>
              <a:gd name="T21" fmla="*/ 618 h 758"/>
              <a:gd name="T22" fmla="*/ 506 w 1140"/>
              <a:gd name="T23" fmla="*/ 598 h 758"/>
              <a:gd name="T24" fmla="*/ 546 w 1140"/>
              <a:gd name="T25" fmla="*/ 578 h 758"/>
              <a:gd name="T26" fmla="*/ 584 w 1140"/>
              <a:gd name="T27" fmla="*/ 556 h 758"/>
              <a:gd name="T28" fmla="*/ 620 w 1140"/>
              <a:gd name="T29" fmla="*/ 534 h 758"/>
              <a:gd name="T30" fmla="*/ 656 w 1140"/>
              <a:gd name="T31" fmla="*/ 512 h 758"/>
              <a:gd name="T32" fmla="*/ 690 w 1140"/>
              <a:gd name="T33" fmla="*/ 488 h 758"/>
              <a:gd name="T34" fmla="*/ 724 w 1140"/>
              <a:gd name="T35" fmla="*/ 464 h 758"/>
              <a:gd name="T36" fmla="*/ 786 w 1140"/>
              <a:gd name="T37" fmla="*/ 416 h 758"/>
              <a:gd name="T38" fmla="*/ 844 w 1140"/>
              <a:gd name="T39" fmla="*/ 364 h 758"/>
              <a:gd name="T40" fmla="*/ 902 w 1140"/>
              <a:gd name="T41" fmla="*/ 310 h 758"/>
              <a:gd name="T42" fmla="*/ 954 w 1140"/>
              <a:gd name="T43" fmla="*/ 252 h 758"/>
              <a:gd name="T44" fmla="*/ 1008 w 1140"/>
              <a:gd name="T45" fmla="*/ 194 h 758"/>
              <a:gd name="T46" fmla="*/ 1058 w 1140"/>
              <a:gd name="T47" fmla="*/ 134 h 758"/>
              <a:gd name="T48" fmla="*/ 1140 w 1140"/>
              <a:gd name="T49" fmla="*/ 0 h 7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40"/>
              <a:gd name="T76" fmla="*/ 0 h 758"/>
              <a:gd name="T77" fmla="*/ 1140 w 1140"/>
              <a:gd name="T78" fmla="*/ 758 h 7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40" h="758">
                <a:moveTo>
                  <a:pt x="0" y="758"/>
                </a:moveTo>
                <a:lnTo>
                  <a:pt x="0" y="758"/>
                </a:lnTo>
                <a:lnTo>
                  <a:pt x="62" y="744"/>
                </a:lnTo>
                <a:lnTo>
                  <a:pt x="120" y="732"/>
                </a:lnTo>
                <a:lnTo>
                  <a:pt x="174" y="718"/>
                </a:lnTo>
                <a:lnTo>
                  <a:pt x="228" y="704"/>
                </a:lnTo>
                <a:lnTo>
                  <a:pt x="280" y="688"/>
                </a:lnTo>
                <a:lnTo>
                  <a:pt x="328" y="672"/>
                </a:lnTo>
                <a:lnTo>
                  <a:pt x="376" y="654"/>
                </a:lnTo>
                <a:lnTo>
                  <a:pt x="420" y="636"/>
                </a:lnTo>
                <a:lnTo>
                  <a:pt x="464" y="618"/>
                </a:lnTo>
                <a:lnTo>
                  <a:pt x="506" y="598"/>
                </a:lnTo>
                <a:lnTo>
                  <a:pt x="546" y="578"/>
                </a:lnTo>
                <a:lnTo>
                  <a:pt x="584" y="556"/>
                </a:lnTo>
                <a:lnTo>
                  <a:pt x="620" y="534"/>
                </a:lnTo>
                <a:lnTo>
                  <a:pt x="656" y="512"/>
                </a:lnTo>
                <a:lnTo>
                  <a:pt x="690" y="488"/>
                </a:lnTo>
                <a:lnTo>
                  <a:pt x="724" y="464"/>
                </a:lnTo>
                <a:lnTo>
                  <a:pt x="786" y="416"/>
                </a:lnTo>
                <a:lnTo>
                  <a:pt x="844" y="364"/>
                </a:lnTo>
                <a:lnTo>
                  <a:pt x="902" y="310"/>
                </a:lnTo>
                <a:lnTo>
                  <a:pt x="954" y="252"/>
                </a:lnTo>
                <a:lnTo>
                  <a:pt x="1008" y="194"/>
                </a:lnTo>
                <a:lnTo>
                  <a:pt x="1058" y="134"/>
                </a:lnTo>
                <a:lnTo>
                  <a:pt x="1140" y="0"/>
                </a:lnTo>
              </a:path>
            </a:pathLst>
          </a:custGeom>
          <a:noFill/>
          <a:ln w="254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Freeform 41"/>
          <p:cNvSpPr>
            <a:spLocks/>
          </p:cNvSpPr>
          <p:nvPr/>
        </p:nvSpPr>
        <p:spPr bwMode="auto">
          <a:xfrm>
            <a:off x="1000125" y="2822575"/>
            <a:ext cx="3186113" cy="1838325"/>
          </a:xfrm>
          <a:custGeom>
            <a:avLst/>
            <a:gdLst>
              <a:gd name="T0" fmla="*/ 0 w 1512"/>
              <a:gd name="T1" fmla="*/ 678 h 678"/>
              <a:gd name="T2" fmla="*/ 0 w 1512"/>
              <a:gd name="T3" fmla="*/ 678 h 678"/>
              <a:gd name="T4" fmla="*/ 64 w 1512"/>
              <a:gd name="T5" fmla="*/ 674 h 678"/>
              <a:gd name="T6" fmla="*/ 140 w 1512"/>
              <a:gd name="T7" fmla="*/ 668 h 678"/>
              <a:gd name="T8" fmla="*/ 226 w 1512"/>
              <a:gd name="T9" fmla="*/ 656 h 678"/>
              <a:gd name="T10" fmla="*/ 320 w 1512"/>
              <a:gd name="T11" fmla="*/ 640 h 678"/>
              <a:gd name="T12" fmla="*/ 422 w 1512"/>
              <a:gd name="T13" fmla="*/ 618 h 678"/>
              <a:gd name="T14" fmla="*/ 530 w 1512"/>
              <a:gd name="T15" fmla="*/ 590 h 678"/>
              <a:gd name="T16" fmla="*/ 640 w 1512"/>
              <a:gd name="T17" fmla="*/ 558 h 678"/>
              <a:gd name="T18" fmla="*/ 696 w 1512"/>
              <a:gd name="T19" fmla="*/ 540 h 678"/>
              <a:gd name="T20" fmla="*/ 752 w 1512"/>
              <a:gd name="T21" fmla="*/ 520 h 678"/>
              <a:gd name="T22" fmla="*/ 808 w 1512"/>
              <a:gd name="T23" fmla="*/ 498 h 678"/>
              <a:gd name="T24" fmla="*/ 864 w 1512"/>
              <a:gd name="T25" fmla="*/ 476 h 678"/>
              <a:gd name="T26" fmla="*/ 920 w 1512"/>
              <a:gd name="T27" fmla="*/ 452 h 678"/>
              <a:gd name="T28" fmla="*/ 974 w 1512"/>
              <a:gd name="T29" fmla="*/ 426 h 678"/>
              <a:gd name="T30" fmla="*/ 1030 w 1512"/>
              <a:gd name="T31" fmla="*/ 400 h 678"/>
              <a:gd name="T32" fmla="*/ 1082 w 1512"/>
              <a:gd name="T33" fmla="*/ 370 h 678"/>
              <a:gd name="T34" fmla="*/ 1134 w 1512"/>
              <a:gd name="T35" fmla="*/ 340 h 678"/>
              <a:gd name="T36" fmla="*/ 1186 w 1512"/>
              <a:gd name="T37" fmla="*/ 310 h 678"/>
              <a:gd name="T38" fmla="*/ 1234 w 1512"/>
              <a:gd name="T39" fmla="*/ 276 h 678"/>
              <a:gd name="T40" fmla="*/ 1282 w 1512"/>
              <a:gd name="T41" fmla="*/ 242 h 678"/>
              <a:gd name="T42" fmla="*/ 1326 w 1512"/>
              <a:gd name="T43" fmla="*/ 206 h 678"/>
              <a:gd name="T44" fmla="*/ 1368 w 1512"/>
              <a:gd name="T45" fmla="*/ 168 h 678"/>
              <a:gd name="T46" fmla="*/ 1410 w 1512"/>
              <a:gd name="T47" fmla="*/ 128 h 678"/>
              <a:gd name="T48" fmla="*/ 1446 w 1512"/>
              <a:gd name="T49" fmla="*/ 86 h 678"/>
              <a:gd name="T50" fmla="*/ 1482 w 1512"/>
              <a:gd name="T51" fmla="*/ 44 h 678"/>
              <a:gd name="T52" fmla="*/ 1512 w 1512"/>
              <a:gd name="T53" fmla="*/ 0 h 6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12"/>
              <a:gd name="T82" fmla="*/ 0 h 678"/>
              <a:gd name="T83" fmla="*/ 1512 w 1512"/>
              <a:gd name="T84" fmla="*/ 678 h 67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12" h="678">
                <a:moveTo>
                  <a:pt x="0" y="678"/>
                </a:moveTo>
                <a:lnTo>
                  <a:pt x="0" y="678"/>
                </a:lnTo>
                <a:lnTo>
                  <a:pt x="64" y="674"/>
                </a:lnTo>
                <a:lnTo>
                  <a:pt x="140" y="668"/>
                </a:lnTo>
                <a:lnTo>
                  <a:pt x="226" y="656"/>
                </a:lnTo>
                <a:lnTo>
                  <a:pt x="320" y="640"/>
                </a:lnTo>
                <a:lnTo>
                  <a:pt x="422" y="618"/>
                </a:lnTo>
                <a:lnTo>
                  <a:pt x="530" y="590"/>
                </a:lnTo>
                <a:lnTo>
                  <a:pt x="640" y="558"/>
                </a:lnTo>
                <a:lnTo>
                  <a:pt x="696" y="540"/>
                </a:lnTo>
                <a:lnTo>
                  <a:pt x="752" y="520"/>
                </a:lnTo>
                <a:lnTo>
                  <a:pt x="808" y="498"/>
                </a:lnTo>
                <a:lnTo>
                  <a:pt x="864" y="476"/>
                </a:lnTo>
                <a:lnTo>
                  <a:pt x="920" y="452"/>
                </a:lnTo>
                <a:lnTo>
                  <a:pt x="974" y="426"/>
                </a:lnTo>
                <a:lnTo>
                  <a:pt x="1030" y="400"/>
                </a:lnTo>
                <a:lnTo>
                  <a:pt x="1082" y="370"/>
                </a:lnTo>
                <a:lnTo>
                  <a:pt x="1134" y="340"/>
                </a:lnTo>
                <a:lnTo>
                  <a:pt x="1186" y="310"/>
                </a:lnTo>
                <a:lnTo>
                  <a:pt x="1234" y="276"/>
                </a:lnTo>
                <a:lnTo>
                  <a:pt x="1282" y="242"/>
                </a:lnTo>
                <a:lnTo>
                  <a:pt x="1326" y="206"/>
                </a:lnTo>
                <a:lnTo>
                  <a:pt x="1368" y="168"/>
                </a:lnTo>
                <a:lnTo>
                  <a:pt x="1410" y="128"/>
                </a:lnTo>
                <a:lnTo>
                  <a:pt x="1446" y="86"/>
                </a:lnTo>
                <a:lnTo>
                  <a:pt x="1482" y="44"/>
                </a:lnTo>
                <a:lnTo>
                  <a:pt x="1512" y="0"/>
                </a:lnTo>
              </a:path>
            </a:pathLst>
          </a:custGeom>
          <a:noFill/>
          <a:ln w="254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985838" y="4003675"/>
            <a:ext cx="3194050" cy="747713"/>
          </a:xfrm>
          <a:custGeom>
            <a:avLst/>
            <a:gdLst>
              <a:gd name="T0" fmla="*/ 0 w 1516"/>
              <a:gd name="T1" fmla="*/ 276 h 276"/>
              <a:gd name="T2" fmla="*/ 0 w 1516"/>
              <a:gd name="T3" fmla="*/ 276 h 276"/>
              <a:gd name="T4" fmla="*/ 188 w 1516"/>
              <a:gd name="T5" fmla="*/ 260 h 276"/>
              <a:gd name="T6" fmla="*/ 386 w 1516"/>
              <a:gd name="T7" fmla="*/ 242 h 276"/>
              <a:gd name="T8" fmla="*/ 588 w 1516"/>
              <a:gd name="T9" fmla="*/ 218 h 276"/>
              <a:gd name="T10" fmla="*/ 690 w 1516"/>
              <a:gd name="T11" fmla="*/ 206 h 276"/>
              <a:gd name="T12" fmla="*/ 792 w 1516"/>
              <a:gd name="T13" fmla="*/ 190 h 276"/>
              <a:gd name="T14" fmla="*/ 894 w 1516"/>
              <a:gd name="T15" fmla="*/ 174 h 276"/>
              <a:gd name="T16" fmla="*/ 992 w 1516"/>
              <a:gd name="T17" fmla="*/ 156 h 276"/>
              <a:gd name="T18" fmla="*/ 1090 w 1516"/>
              <a:gd name="T19" fmla="*/ 136 h 276"/>
              <a:gd name="T20" fmla="*/ 1184 w 1516"/>
              <a:gd name="T21" fmla="*/ 114 h 276"/>
              <a:gd name="T22" fmla="*/ 1274 w 1516"/>
              <a:gd name="T23" fmla="*/ 88 h 276"/>
              <a:gd name="T24" fmla="*/ 1360 w 1516"/>
              <a:gd name="T25" fmla="*/ 62 h 276"/>
              <a:gd name="T26" fmla="*/ 1440 w 1516"/>
              <a:gd name="T27" fmla="*/ 32 h 276"/>
              <a:gd name="T28" fmla="*/ 1480 w 1516"/>
              <a:gd name="T29" fmla="*/ 16 h 276"/>
              <a:gd name="T30" fmla="*/ 1516 w 1516"/>
              <a:gd name="T31" fmla="*/ 0 h 2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16"/>
              <a:gd name="T49" fmla="*/ 0 h 276"/>
              <a:gd name="T50" fmla="*/ 1516 w 1516"/>
              <a:gd name="T51" fmla="*/ 276 h 2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16" h="276">
                <a:moveTo>
                  <a:pt x="0" y="276"/>
                </a:moveTo>
                <a:lnTo>
                  <a:pt x="0" y="276"/>
                </a:lnTo>
                <a:lnTo>
                  <a:pt x="188" y="260"/>
                </a:lnTo>
                <a:lnTo>
                  <a:pt x="386" y="242"/>
                </a:lnTo>
                <a:lnTo>
                  <a:pt x="588" y="218"/>
                </a:lnTo>
                <a:lnTo>
                  <a:pt x="690" y="206"/>
                </a:lnTo>
                <a:lnTo>
                  <a:pt x="792" y="190"/>
                </a:lnTo>
                <a:lnTo>
                  <a:pt x="894" y="174"/>
                </a:lnTo>
                <a:lnTo>
                  <a:pt x="992" y="156"/>
                </a:lnTo>
                <a:lnTo>
                  <a:pt x="1090" y="136"/>
                </a:lnTo>
                <a:lnTo>
                  <a:pt x="1184" y="114"/>
                </a:lnTo>
                <a:lnTo>
                  <a:pt x="1274" y="88"/>
                </a:lnTo>
                <a:lnTo>
                  <a:pt x="1360" y="62"/>
                </a:lnTo>
                <a:lnTo>
                  <a:pt x="1440" y="32"/>
                </a:lnTo>
                <a:lnTo>
                  <a:pt x="1480" y="16"/>
                </a:lnTo>
                <a:lnTo>
                  <a:pt x="1516" y="0"/>
                </a:lnTo>
              </a:path>
            </a:pathLst>
          </a:custGeom>
          <a:noFill/>
          <a:ln w="25400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979488" y="4529138"/>
            <a:ext cx="3198812" cy="277812"/>
          </a:xfrm>
          <a:custGeom>
            <a:avLst/>
            <a:gdLst>
              <a:gd name="T0" fmla="*/ 0 w 1518"/>
              <a:gd name="T1" fmla="*/ 102 h 102"/>
              <a:gd name="T2" fmla="*/ 0 w 1518"/>
              <a:gd name="T3" fmla="*/ 102 h 102"/>
              <a:gd name="T4" fmla="*/ 294 w 1518"/>
              <a:gd name="T5" fmla="*/ 86 h 102"/>
              <a:gd name="T6" fmla="*/ 706 w 1518"/>
              <a:gd name="T7" fmla="*/ 62 h 102"/>
              <a:gd name="T8" fmla="*/ 928 w 1518"/>
              <a:gd name="T9" fmla="*/ 48 h 102"/>
              <a:gd name="T10" fmla="*/ 1146 w 1518"/>
              <a:gd name="T11" fmla="*/ 34 h 102"/>
              <a:gd name="T12" fmla="*/ 1346 w 1518"/>
              <a:gd name="T13" fmla="*/ 18 h 102"/>
              <a:gd name="T14" fmla="*/ 1518 w 1518"/>
              <a:gd name="T15" fmla="*/ 0 h 1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8"/>
              <a:gd name="T25" fmla="*/ 0 h 102"/>
              <a:gd name="T26" fmla="*/ 1518 w 1518"/>
              <a:gd name="T27" fmla="*/ 102 h 1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8" h="102">
                <a:moveTo>
                  <a:pt x="0" y="102"/>
                </a:moveTo>
                <a:lnTo>
                  <a:pt x="0" y="102"/>
                </a:lnTo>
                <a:lnTo>
                  <a:pt x="294" y="86"/>
                </a:lnTo>
                <a:lnTo>
                  <a:pt x="706" y="62"/>
                </a:lnTo>
                <a:lnTo>
                  <a:pt x="928" y="48"/>
                </a:lnTo>
                <a:lnTo>
                  <a:pt x="1146" y="34"/>
                </a:lnTo>
                <a:lnTo>
                  <a:pt x="1346" y="18"/>
                </a:lnTo>
                <a:lnTo>
                  <a:pt x="1518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755650" y="2682875"/>
            <a:ext cx="79375" cy="2259013"/>
          </a:xfrm>
          <a:custGeom>
            <a:avLst/>
            <a:gdLst>
              <a:gd name="T0" fmla="*/ 0 w 22"/>
              <a:gd name="T1" fmla="*/ 0 h 912"/>
              <a:gd name="T2" fmla="*/ 22 w 22"/>
              <a:gd name="T3" fmla="*/ 0 h 912"/>
              <a:gd name="T4" fmla="*/ 22 w 22"/>
              <a:gd name="T5" fmla="*/ 912 h 912"/>
              <a:gd name="T6" fmla="*/ 0 w 22"/>
              <a:gd name="T7" fmla="*/ 912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912"/>
              <a:gd name="T14" fmla="*/ 22 w 2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912">
                <a:moveTo>
                  <a:pt x="0" y="0"/>
                </a:moveTo>
                <a:lnTo>
                  <a:pt x="22" y="0"/>
                </a:lnTo>
                <a:lnTo>
                  <a:pt x="22" y="912"/>
                </a:lnTo>
                <a:lnTo>
                  <a:pt x="0" y="91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692150" y="3019425"/>
            <a:ext cx="79375" cy="15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>
            <a:off x="692150" y="3394075"/>
            <a:ext cx="79375" cy="31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692150" y="3771900"/>
            <a:ext cx="79375" cy="15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1787525" y="4933950"/>
            <a:ext cx="4763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3411538" y="4933950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V="1">
            <a:off x="3055938" y="4933950"/>
            <a:ext cx="4762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3822700" y="4933950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1370013" y="4933950"/>
            <a:ext cx="1587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V="1">
            <a:off x="2219325" y="4933950"/>
            <a:ext cx="6350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V="1">
            <a:off x="2614613" y="4933950"/>
            <a:ext cx="3175" cy="539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>
            <a:off x="827088" y="4943475"/>
            <a:ext cx="3370262" cy="69850"/>
          </a:xfrm>
          <a:custGeom>
            <a:avLst/>
            <a:gdLst>
              <a:gd name="T0" fmla="*/ 0 w 1528"/>
              <a:gd name="T1" fmla="*/ 22 h 22"/>
              <a:gd name="T2" fmla="*/ 0 w 1528"/>
              <a:gd name="T3" fmla="*/ 0 h 22"/>
              <a:gd name="T4" fmla="*/ 1528 w 1528"/>
              <a:gd name="T5" fmla="*/ 0 h 22"/>
              <a:gd name="T6" fmla="*/ 1528 w 1528"/>
              <a:gd name="T7" fmla="*/ 22 h 22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22"/>
              <a:gd name="T14" fmla="*/ 1528 w 1528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22">
                <a:moveTo>
                  <a:pt x="0" y="22"/>
                </a:moveTo>
                <a:lnTo>
                  <a:pt x="0" y="0"/>
                </a:lnTo>
                <a:lnTo>
                  <a:pt x="1528" y="0"/>
                </a:lnTo>
                <a:lnTo>
                  <a:pt x="1528" y="2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407988" y="25003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24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388938" y="2874963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20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388938" y="32353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16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388938" y="3595688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12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473075" y="3956050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8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468313" y="4387850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4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468313" y="4759325"/>
            <a:ext cx="2825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0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827088" y="4935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1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187450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2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1619250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3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2051050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4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2484438" y="4935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916238" y="4935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6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3276600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7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3635375" y="49355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8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4052888" y="4935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9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971550" y="2198688"/>
            <a:ext cx="234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Средний</a:t>
            </a:r>
            <a:r>
              <a:rPr lang="en-GB" sz="1600">
                <a:solidFill>
                  <a:schemeClr val="accent2"/>
                </a:solidFill>
              </a:rPr>
              <a:t> HbA</a:t>
            </a:r>
            <a:r>
              <a:rPr lang="en-GB" sz="1600" baseline="-25000">
                <a:solidFill>
                  <a:schemeClr val="accent2"/>
                </a:solidFill>
              </a:rPr>
              <a:t>1c</a:t>
            </a:r>
            <a:r>
              <a:rPr lang="en-GB" sz="1600"/>
              <a:t>:</a:t>
            </a:r>
            <a:r>
              <a:rPr lang="en-GB" sz="1600">
                <a:solidFill>
                  <a:schemeClr val="tx2"/>
                </a:solidFill>
              </a:rPr>
              <a:t>   </a:t>
            </a:r>
            <a:r>
              <a:rPr lang="en-GB" sz="1600">
                <a:solidFill>
                  <a:schemeClr val="accent1"/>
                </a:solidFill>
              </a:rPr>
              <a:t>11%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3186113" y="2259013"/>
            <a:ext cx="590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3924300" y="2487613"/>
            <a:ext cx="4778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3300"/>
                </a:solidFill>
              </a:rPr>
              <a:t>9%</a:t>
            </a: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3913188" y="3724275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folHlink"/>
                </a:solidFill>
              </a:rPr>
              <a:t>8%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3913188" y="4252913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7%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419475" y="5367338"/>
            <a:ext cx="340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 исследования</a:t>
            </a:r>
            <a:r>
              <a:rPr lang="en-GB"/>
              <a:t> (</a:t>
            </a:r>
            <a:r>
              <a:rPr lang="ru-RU"/>
              <a:t>годы</a:t>
            </a:r>
            <a:r>
              <a:rPr lang="en-GB"/>
              <a:t>)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 rot="-5400000">
            <a:off x="-1843881" y="2932906"/>
            <a:ext cx="432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nstantia" pitchFamily="18" charset="0"/>
              </a:rPr>
              <a:t>частота случаев на</a:t>
            </a:r>
            <a:r>
              <a:rPr lang="en-GB" sz="1200">
                <a:latin typeface="Constantia" pitchFamily="18" charset="0"/>
              </a:rPr>
              <a:t> 100 </a:t>
            </a:r>
            <a:r>
              <a:rPr lang="ru-RU" sz="1200">
                <a:latin typeface="Constantia" pitchFamily="18" charset="0"/>
              </a:rPr>
              <a:t>пациенто/лет</a:t>
            </a:r>
            <a:endParaRPr lang="en-GB" sz="1200">
              <a:latin typeface="Constantia" pitchFamily="18" charset="0"/>
            </a:endParaRP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496888" y="1765300"/>
            <a:ext cx="430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Constantia" pitchFamily="18" charset="0"/>
              </a:rPr>
              <a:t>Обычная терапия</a:t>
            </a:r>
            <a:endParaRPr lang="en-GB" baseline="-2500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91216" name="Line 80"/>
          <p:cNvSpPr>
            <a:spLocks noChangeShapeType="1"/>
          </p:cNvSpPr>
          <p:nvPr/>
        </p:nvSpPr>
        <p:spPr bwMode="auto">
          <a:xfrm>
            <a:off x="827088" y="2774950"/>
            <a:ext cx="3240087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91217" name="Line 81"/>
          <p:cNvSpPr>
            <a:spLocks noChangeShapeType="1"/>
          </p:cNvSpPr>
          <p:nvPr/>
        </p:nvSpPr>
        <p:spPr bwMode="auto">
          <a:xfrm>
            <a:off x="4859338" y="3998913"/>
            <a:ext cx="3097212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91218" name="Line 82"/>
          <p:cNvSpPr>
            <a:spLocks noChangeShapeType="1"/>
          </p:cNvSpPr>
          <p:nvPr/>
        </p:nvSpPr>
        <p:spPr bwMode="auto">
          <a:xfrm>
            <a:off x="827088" y="3998913"/>
            <a:ext cx="3240087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  <p:sp>
        <p:nvSpPr>
          <p:cNvPr id="91219" name="Line 83"/>
          <p:cNvSpPr>
            <a:spLocks noChangeShapeType="1"/>
          </p:cNvSpPr>
          <p:nvPr/>
        </p:nvSpPr>
        <p:spPr bwMode="auto">
          <a:xfrm>
            <a:off x="4859338" y="4503738"/>
            <a:ext cx="3240087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 wrap="none" lIns="72000" tIns="72000" rIns="72000" bIns="720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6" grpId="0" animBg="1"/>
      <p:bldP spid="91217" grpId="0" animBg="1"/>
      <p:bldP spid="91218" grpId="0" animBg="1"/>
      <p:bldP spid="912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79512" y="2420888"/>
          <a:ext cx="2871788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800" y="4286250"/>
          <a:ext cx="3551238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52120" y="1988840"/>
          <a:ext cx="3036887" cy="259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1477" name="Text Box 5"/>
          <p:cNvSpPr txBox="1">
            <a:spLocks noChangeArrowheads="1"/>
          </p:cNvSpPr>
          <p:nvPr/>
        </p:nvSpPr>
        <p:spPr bwMode="auto">
          <a:xfrm>
            <a:off x="1115616" y="692696"/>
            <a:ext cx="2275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800" dirty="0">
                <a:latin typeface="Tahoma" pitchFamily="34" charset="0"/>
              </a:rPr>
              <a:t>НвА1с</a:t>
            </a:r>
            <a:r>
              <a:rPr lang="en-US" sz="2800" dirty="0">
                <a:latin typeface="Tahoma" pitchFamily="34" charset="0"/>
              </a:rPr>
              <a:t>&lt;</a:t>
            </a:r>
            <a:r>
              <a:rPr lang="ru-RU" sz="2800" dirty="0">
                <a:latin typeface="Tahoma" pitchFamily="34" charset="0"/>
              </a:rPr>
              <a:t>7,5%</a:t>
            </a:r>
          </a:p>
        </p:txBody>
      </p:sp>
      <p:sp>
        <p:nvSpPr>
          <p:cNvPr id="1001478" name="Text Box 6"/>
          <p:cNvSpPr txBox="1">
            <a:spLocks noChangeArrowheads="1"/>
          </p:cNvSpPr>
          <p:nvPr/>
        </p:nvSpPr>
        <p:spPr bwMode="auto">
          <a:xfrm>
            <a:off x="2195736" y="2060848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 dirty="0">
                <a:latin typeface="Tahoma" pitchFamily="34" charset="0"/>
              </a:rPr>
              <a:t>21,1%</a:t>
            </a:r>
          </a:p>
        </p:txBody>
      </p:sp>
      <p:sp>
        <p:nvSpPr>
          <p:cNvPr id="1001479" name="Text Box 7"/>
          <p:cNvSpPr txBox="1">
            <a:spLocks noChangeArrowheads="1"/>
          </p:cNvSpPr>
          <p:nvPr/>
        </p:nvSpPr>
        <p:spPr bwMode="auto">
          <a:xfrm>
            <a:off x="1979712" y="4365104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 dirty="0">
                <a:latin typeface="Tahoma" pitchFamily="34" charset="0"/>
              </a:rPr>
              <a:t>15,1%</a:t>
            </a:r>
          </a:p>
        </p:txBody>
      </p:sp>
      <p:sp>
        <p:nvSpPr>
          <p:cNvPr id="1001480" name="Text Box 8"/>
          <p:cNvSpPr txBox="1">
            <a:spLocks noChangeArrowheads="1"/>
          </p:cNvSpPr>
          <p:nvPr/>
        </p:nvSpPr>
        <p:spPr bwMode="auto">
          <a:xfrm>
            <a:off x="5559425" y="1571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800" b="0">
              <a:latin typeface="Tahoma" pitchFamily="34" charset="0"/>
            </a:endParaRPr>
          </a:p>
        </p:txBody>
      </p:sp>
      <p:sp>
        <p:nvSpPr>
          <p:cNvPr id="1001481" name="Text Box 9"/>
          <p:cNvSpPr txBox="1">
            <a:spLocks noChangeArrowheads="1"/>
          </p:cNvSpPr>
          <p:nvPr/>
        </p:nvSpPr>
        <p:spPr bwMode="auto">
          <a:xfrm>
            <a:off x="5703888" y="5316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800" b="0">
              <a:latin typeface="Tahoma" pitchFamily="34" charset="0"/>
            </a:endParaRPr>
          </a:p>
        </p:txBody>
      </p:sp>
      <p:graphicFrame>
        <p:nvGraphicFramePr>
          <p:cNvPr id="2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436096" y="4221088"/>
          <a:ext cx="3498850" cy="230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1483" name="Text Box 11"/>
          <p:cNvSpPr txBox="1">
            <a:spLocks noChangeArrowheads="1"/>
          </p:cNvSpPr>
          <p:nvPr/>
        </p:nvSpPr>
        <p:spPr bwMode="auto">
          <a:xfrm>
            <a:off x="6228184" y="620688"/>
            <a:ext cx="2302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800" dirty="0">
                <a:latin typeface="Tahoma" pitchFamily="34" charset="0"/>
              </a:rPr>
              <a:t>НвА1с</a:t>
            </a:r>
            <a:r>
              <a:rPr lang="en-US" sz="2800" dirty="0">
                <a:latin typeface="Tahoma" pitchFamily="34" charset="0"/>
              </a:rPr>
              <a:t>&lt;</a:t>
            </a:r>
            <a:r>
              <a:rPr lang="ru-RU" sz="2800" dirty="0">
                <a:latin typeface="Tahoma" pitchFamily="34" charset="0"/>
              </a:rPr>
              <a:t>8,0%</a:t>
            </a:r>
          </a:p>
        </p:txBody>
      </p:sp>
      <p:sp>
        <p:nvSpPr>
          <p:cNvPr id="1001484" name="Text Box 12"/>
          <p:cNvSpPr txBox="1">
            <a:spLocks noChangeArrowheads="1"/>
          </p:cNvSpPr>
          <p:nvPr/>
        </p:nvSpPr>
        <p:spPr bwMode="auto">
          <a:xfrm>
            <a:off x="7575550" y="2630488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Tahoma" pitchFamily="34" charset="0"/>
              </a:rPr>
              <a:t>27,0%</a:t>
            </a:r>
          </a:p>
        </p:txBody>
      </p:sp>
      <p:sp>
        <p:nvSpPr>
          <p:cNvPr id="1001485" name="Text Box 13"/>
          <p:cNvSpPr txBox="1">
            <a:spLocks noChangeArrowheads="1"/>
          </p:cNvSpPr>
          <p:nvPr/>
        </p:nvSpPr>
        <p:spPr bwMode="auto">
          <a:xfrm>
            <a:off x="7451725" y="479107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>
                <a:latin typeface="Tahoma" pitchFamily="34" charset="0"/>
              </a:rPr>
              <a:t>20,1%</a:t>
            </a:r>
          </a:p>
        </p:txBody>
      </p:sp>
      <p:sp>
        <p:nvSpPr>
          <p:cNvPr id="1001486" name="Text Box 14"/>
          <p:cNvSpPr txBox="1">
            <a:spLocks noChangeArrowheads="1"/>
          </p:cNvSpPr>
          <p:nvPr/>
        </p:nvSpPr>
        <p:spPr bwMode="auto">
          <a:xfrm>
            <a:off x="4139952" y="1556792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 dirty="0">
                <a:latin typeface="Tahoma" pitchFamily="34" charset="0"/>
              </a:rPr>
              <a:t>ДЕТИ</a:t>
            </a:r>
          </a:p>
        </p:txBody>
      </p:sp>
      <p:sp>
        <p:nvSpPr>
          <p:cNvPr id="1001487" name="Text Box 15"/>
          <p:cNvSpPr txBox="1">
            <a:spLocks noChangeArrowheads="1"/>
          </p:cNvSpPr>
          <p:nvPr/>
        </p:nvSpPr>
        <p:spPr bwMode="auto">
          <a:xfrm>
            <a:off x="3635896" y="3645024"/>
            <a:ext cx="151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 dirty="0">
                <a:latin typeface="Tahoma" pitchFamily="34" charset="0"/>
              </a:rPr>
              <a:t>ПОДРОСТКИ</a:t>
            </a:r>
          </a:p>
        </p:txBody>
      </p:sp>
      <p:sp>
        <p:nvSpPr>
          <p:cNvPr id="1001488" name="Line 16"/>
          <p:cNvSpPr>
            <a:spLocks noChangeShapeType="1"/>
          </p:cNvSpPr>
          <p:nvPr/>
        </p:nvSpPr>
        <p:spPr bwMode="auto">
          <a:xfrm flipH="1">
            <a:off x="2987824" y="2060848"/>
            <a:ext cx="1151359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1489" name="Text Box 17"/>
          <p:cNvSpPr txBox="1">
            <a:spLocks noChangeArrowheads="1"/>
          </p:cNvSpPr>
          <p:nvPr/>
        </p:nvSpPr>
        <p:spPr bwMode="auto">
          <a:xfrm>
            <a:off x="4767263" y="2363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800" b="0">
              <a:latin typeface="Tahoma" pitchFamily="34" charset="0"/>
            </a:endParaRPr>
          </a:p>
        </p:txBody>
      </p:sp>
      <p:sp>
        <p:nvSpPr>
          <p:cNvPr id="1001490" name="Line 18"/>
          <p:cNvSpPr>
            <a:spLocks noChangeShapeType="1"/>
          </p:cNvSpPr>
          <p:nvPr/>
        </p:nvSpPr>
        <p:spPr bwMode="auto">
          <a:xfrm>
            <a:off x="5004048" y="1988840"/>
            <a:ext cx="107821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1491" name="Line 19"/>
          <p:cNvSpPr>
            <a:spLocks noChangeShapeType="1"/>
          </p:cNvSpPr>
          <p:nvPr/>
        </p:nvSpPr>
        <p:spPr bwMode="auto">
          <a:xfrm flipH="1">
            <a:off x="3059832" y="4221088"/>
            <a:ext cx="1007914" cy="6482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1492" name="Text Box 20"/>
          <p:cNvSpPr txBox="1">
            <a:spLocks noChangeArrowheads="1"/>
          </p:cNvSpPr>
          <p:nvPr/>
        </p:nvSpPr>
        <p:spPr bwMode="auto">
          <a:xfrm>
            <a:off x="4767263" y="4740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800" b="0">
              <a:latin typeface="Tahoma" pitchFamily="34" charset="0"/>
            </a:endParaRPr>
          </a:p>
        </p:txBody>
      </p:sp>
      <p:sp>
        <p:nvSpPr>
          <p:cNvPr id="1001493" name="Line 21"/>
          <p:cNvSpPr>
            <a:spLocks noChangeShapeType="1"/>
          </p:cNvSpPr>
          <p:nvPr/>
        </p:nvSpPr>
        <p:spPr bwMode="auto">
          <a:xfrm rot="1119569">
            <a:off x="4670014" y="4435734"/>
            <a:ext cx="1406449" cy="3936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Проблема: </a:t>
            </a:r>
            <a:r>
              <a:rPr lang="ru-RU" dirty="0" smtClean="0"/>
              <a:t>достижение целевых уровней контроля диабета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является причиной неудовлетворительной компенсации диабета у подростка?</a:t>
            </a:r>
          </a:p>
          <a:p>
            <a:pPr lvl="1"/>
            <a:r>
              <a:rPr lang="ru-RU" dirty="0" smtClean="0"/>
              <a:t>отсутствие </a:t>
            </a:r>
            <a:r>
              <a:rPr lang="ru-RU" dirty="0" err="1" smtClean="0"/>
              <a:t>комплаентности</a:t>
            </a:r>
            <a:r>
              <a:rPr lang="ru-RU" dirty="0" smtClean="0"/>
              <a:t> у ребенка            -1</a:t>
            </a:r>
          </a:p>
          <a:p>
            <a:pPr lvl="1"/>
            <a:r>
              <a:rPr lang="ru-RU" dirty="0" smtClean="0"/>
              <a:t>отсутствие </a:t>
            </a:r>
            <a:r>
              <a:rPr lang="ru-RU" dirty="0" err="1" smtClean="0"/>
              <a:t>комплаентности</a:t>
            </a:r>
            <a:r>
              <a:rPr lang="ru-RU" dirty="0" smtClean="0"/>
              <a:t> у родителя          -2</a:t>
            </a:r>
          </a:p>
          <a:p>
            <a:pPr lvl="1"/>
            <a:r>
              <a:rPr lang="ru-RU" dirty="0" smtClean="0"/>
              <a:t>недостаточное обучение в школе </a:t>
            </a:r>
          </a:p>
          <a:p>
            <a:pPr lvl="1">
              <a:buNone/>
            </a:pPr>
            <a:r>
              <a:rPr lang="ru-RU" dirty="0" smtClean="0"/>
              <a:t>     самоконтроля					  -3</a:t>
            </a:r>
          </a:p>
          <a:p>
            <a:pPr lvl="1"/>
            <a:r>
              <a:rPr lang="ru-RU" dirty="0" smtClean="0"/>
              <a:t>недостаточное обеспечение </a:t>
            </a:r>
            <a:r>
              <a:rPr lang="ru-RU" dirty="0" err="1" smtClean="0"/>
              <a:t>тест-полосками</a:t>
            </a:r>
            <a:r>
              <a:rPr lang="ru-RU" dirty="0" smtClean="0"/>
              <a:t> для самоконтроля гликемии			  -4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Проблема: </a:t>
            </a:r>
            <a:r>
              <a:rPr lang="ru-RU" dirty="0" smtClean="0"/>
              <a:t>достижение целевых уровней контроля диабета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нужно сделать, чтобы обучение было более эффективным?</a:t>
            </a:r>
          </a:p>
          <a:p>
            <a:pPr lvl="1"/>
            <a:r>
              <a:rPr lang="ru-RU" dirty="0" smtClean="0"/>
              <a:t>Увеличить время обучения самоконтролю       -1</a:t>
            </a:r>
          </a:p>
          <a:p>
            <a:pPr lvl="1"/>
            <a:r>
              <a:rPr lang="ru-RU" dirty="0" smtClean="0"/>
              <a:t>Выделить должность медсестры – </a:t>
            </a:r>
            <a:r>
              <a:rPr lang="ru-RU" dirty="0" err="1" smtClean="0"/>
              <a:t>обучателя</a:t>
            </a:r>
            <a:r>
              <a:rPr lang="ru-RU" dirty="0" smtClean="0"/>
              <a:t>  -2</a:t>
            </a:r>
          </a:p>
          <a:p>
            <a:pPr lvl="1"/>
            <a:r>
              <a:rPr lang="ru-RU" dirty="0" smtClean="0"/>
              <a:t>Выделить должность </a:t>
            </a:r>
            <a:r>
              <a:rPr lang="ru-RU" dirty="0" err="1" smtClean="0"/>
              <a:t>врача-обучателя</a:t>
            </a:r>
            <a:r>
              <a:rPr lang="ru-RU" dirty="0" smtClean="0"/>
              <a:t>              -3</a:t>
            </a:r>
          </a:p>
          <a:p>
            <a:pPr lvl="1"/>
            <a:r>
              <a:rPr lang="ru-RU" dirty="0" smtClean="0"/>
              <a:t>Ввести дистанционное обучение                        -4</a:t>
            </a:r>
          </a:p>
          <a:p>
            <a:pPr lvl="1"/>
            <a:r>
              <a:rPr lang="ru-RU" dirty="0" smtClean="0"/>
              <a:t>Врачебная консультация по «горячей линии» -5</a:t>
            </a:r>
          </a:p>
          <a:p>
            <a:pPr lvl="1"/>
            <a:r>
              <a:rPr lang="ru-RU" dirty="0" smtClean="0"/>
              <a:t>Все варианты                                                            -6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00066"/>
                </a:solidFill>
              </a:rPr>
              <a:t>Кто знает о твоем диабете в школе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66788" y="2117725"/>
          <a:ext cx="3709987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348038" y="2887663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63%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808038" y="2960688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32% !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103438" y="2744788"/>
            <a:ext cx="91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5%!!!</a:t>
            </a:r>
          </a:p>
        </p:txBody>
      </p:sp>
      <p:graphicFrame>
        <p:nvGraphicFramePr>
          <p:cNvPr id="1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3588" y="1928813"/>
          <a:ext cx="4300537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96188" y="2960688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51%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16463" y="3103563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Tahoma" pitchFamily="34" charset="0"/>
              </a:rPr>
              <a:t>40%!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11863" y="2816225"/>
            <a:ext cx="91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9%!!!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16100" y="1695450"/>
            <a:ext cx="107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Учителя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487988" y="1695450"/>
            <a:ext cx="1930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Одноклассники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каз минздр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3985" cy="6741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771" y="1759456"/>
            <a:ext cx="35933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Рекомендуемые штаты: </a:t>
            </a:r>
          </a:p>
          <a:p>
            <a:r>
              <a:rPr lang="ru-RU" sz="2400" b="1" dirty="0" smtClean="0"/>
              <a:t>Эндокринолог: </a:t>
            </a:r>
          </a:p>
          <a:p>
            <a:r>
              <a:rPr lang="ru-RU" sz="2400" b="1" dirty="0" smtClean="0"/>
              <a:t>В поликлинике - </a:t>
            </a:r>
          </a:p>
          <a:p>
            <a:r>
              <a:rPr lang="ru-RU" sz="2400" b="1" dirty="0" smtClean="0"/>
              <a:t>1 на 12 тыс. населения</a:t>
            </a:r>
          </a:p>
          <a:p>
            <a:r>
              <a:rPr lang="ru-RU" sz="2400" b="1" dirty="0" smtClean="0"/>
              <a:t>В стационаре -</a:t>
            </a:r>
          </a:p>
          <a:p>
            <a:r>
              <a:rPr lang="ru-RU" sz="2400" b="1" dirty="0" smtClean="0"/>
              <a:t>1 на 15 пациентов</a:t>
            </a:r>
          </a:p>
          <a:p>
            <a:r>
              <a:rPr lang="ru-RU" sz="2400" b="1" dirty="0" smtClean="0"/>
              <a:t>Психолог - 0,25 ставки на </a:t>
            </a:r>
          </a:p>
          <a:p>
            <a:r>
              <a:rPr lang="ru-RU" sz="2400" b="1" dirty="0" smtClean="0"/>
              <a:t>эндокринологическое 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4077072"/>
            <a:ext cx="2304256" cy="720080"/>
          </a:xfrm>
        </p:spPr>
        <p:txBody>
          <a:bodyPr>
            <a:noAutofit/>
          </a:bodyPr>
          <a:lstStyle/>
          <a:p>
            <a:pPr indent="180975">
              <a:lnSpc>
                <a:spcPct val="90000"/>
              </a:lnSpc>
            </a:pPr>
            <a:endParaRPr lang="ru-RU" sz="1800" b="1" dirty="0">
              <a:solidFill>
                <a:schemeClr val="tx1"/>
              </a:solidFill>
            </a:endParaRPr>
          </a:p>
          <a:p>
            <a:pPr indent="180975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Соответствие </a:t>
            </a:r>
            <a:r>
              <a:rPr lang="ru-RU" sz="1800" b="1" dirty="0">
                <a:solidFill>
                  <a:schemeClr val="tx1"/>
                </a:solidFill>
              </a:rPr>
              <a:t>эталонам взрослости в поведении (вечеринки с алкоголем, дискотеки, отсутствие родительского контроля</a:t>
            </a:r>
            <a:r>
              <a:rPr lang="ru-RU" sz="1800" b="1" dirty="0" smtClean="0">
                <a:solidFill>
                  <a:schemeClr val="tx1"/>
                </a:solidFill>
              </a:rPr>
              <a:t>)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126" name="Picture 6" descr="65415fa7ca630a912ed94b887ae536f9_dyskot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895600" cy="1922463"/>
          </a:xfrm>
          <a:prstGeom prst="rect">
            <a:avLst/>
          </a:prstGeom>
          <a:noFill/>
        </p:spPr>
      </p:pic>
      <p:pic>
        <p:nvPicPr>
          <p:cNvPr id="5128" name="Picture 8" descr="high_school_alcohol_ab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895600" cy="1930400"/>
          </a:xfrm>
          <a:prstGeom prst="rect">
            <a:avLst/>
          </a:prstGeom>
          <a:noFill/>
        </p:spPr>
      </p:pic>
      <p:pic>
        <p:nvPicPr>
          <p:cNvPr id="5129" name="Picture 9" descr="IMS00677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2133600" cy="266700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3528" y="44624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При переходе из детского возраста в отрочество у подростка возникает главная потребность: быть принятым в группе сверстников, а для этого необходимо быть таким же как все, соответствовать общепринятым критериям, а именно: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933056"/>
            <a:ext cx="28803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>
              <a:lnSpc>
                <a:spcPct val="90000"/>
              </a:lnSpc>
            </a:pPr>
            <a:r>
              <a:rPr lang="ru-RU" b="1" dirty="0" smtClean="0"/>
              <a:t>Привлекательная внешность (соответствие общепринятым эталонам красоты в данной группе подростков)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1844824"/>
            <a:ext cx="21602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90000"/>
              </a:lnSpc>
            </a:pPr>
            <a:r>
              <a:rPr lang="ru-RU" b="1" dirty="0" smtClean="0"/>
              <a:t>Успех у противоположного пола (свидания, отношения)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  </a:t>
            </a:r>
            <a:r>
              <a:rPr lang="ru-RU" dirty="0" smtClean="0"/>
              <a:t>инвалидность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детям с сахарным диабетом нужна инвалидность?</a:t>
            </a:r>
          </a:p>
          <a:p>
            <a:pPr lvl="1"/>
            <a:r>
              <a:rPr lang="ru-RU" dirty="0" smtClean="0"/>
              <a:t>Материальная поддержка                                     -1</a:t>
            </a:r>
          </a:p>
          <a:p>
            <a:pPr lvl="1"/>
            <a:r>
              <a:rPr lang="ru-RU" dirty="0" smtClean="0"/>
              <a:t>Льготы матери					     -2</a:t>
            </a:r>
          </a:p>
          <a:p>
            <a:pPr lvl="1"/>
            <a:r>
              <a:rPr lang="ru-RU" dirty="0" smtClean="0"/>
              <a:t>Санаторно-курортным лечением                         -3</a:t>
            </a:r>
          </a:p>
          <a:p>
            <a:pPr lvl="1"/>
            <a:r>
              <a:rPr lang="ru-RU" dirty="0" smtClean="0"/>
              <a:t>Льготное получение лекарств			     -3</a:t>
            </a:r>
          </a:p>
          <a:p>
            <a:pPr lvl="1"/>
            <a:r>
              <a:rPr lang="ru-RU" dirty="0" smtClean="0"/>
              <a:t>Все варианты 					     -4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0000FF"/>
                </a:solidFill>
              </a:rPr>
              <a:t>Диаспартакиада</a:t>
            </a:r>
            <a:r>
              <a:rPr lang="ru-RU" sz="3200" b="1" dirty="0">
                <a:solidFill>
                  <a:srgbClr val="0000FF"/>
                </a:solidFill>
              </a:rPr>
              <a:t> -</a:t>
            </a:r>
            <a:r>
              <a:rPr lang="ru-RU" sz="3200" b="1" dirty="0">
                <a:solidFill>
                  <a:srgbClr val="FF0000"/>
                </a:solidFill>
              </a:rPr>
              <a:t>2010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</a:rPr>
              <a:t>Сочи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Настольный теннис, бадминтон, легкая атлетика, пионербол, мини-футбол, «веселые старты»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Краснодар, Ярославль, Санкт-Петербург, Воронеж, Саратов, Уфа</a:t>
            </a:r>
          </a:p>
        </p:txBody>
      </p:sp>
      <p:pic>
        <p:nvPicPr>
          <p:cNvPr id="44035" name="Picture 4" descr="F:\фото на 03.07.10\IMG_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F:\фото на 03.07.10\IMG_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4214813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F:\фото на 03.07.10\IMG_5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857375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F:\фото на 03.07.10\IMG_5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214563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F:\фото на 03.07.10\IMG_6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429125"/>
            <a:ext cx="1476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F:\фото на 03.07.10\IMG_7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3857625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0" descr="F:\фото\Сочи июнь 2010\24.06.10\Дима\IMG_59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2357438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1" descr="F:\фото\Сочи июнь 2010\29.06.10\P62903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4071938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332656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Школа для больных сахарным </a:t>
            </a:r>
            <a:r>
              <a:rPr lang="ru-RU" sz="2400" b="1" dirty="0" smtClean="0"/>
              <a:t>диабетом</a:t>
            </a:r>
          </a:p>
          <a:p>
            <a:endParaRPr lang="ru-RU" sz="2400" b="1" dirty="0" smtClean="0"/>
          </a:p>
          <a:p>
            <a:r>
              <a:rPr lang="ru-RU" sz="2400" u="sng" dirty="0" smtClean="0"/>
              <a:t>Рекомендуемые штаты: </a:t>
            </a:r>
          </a:p>
          <a:p>
            <a:r>
              <a:rPr lang="ru-RU" sz="2400" u="sng" dirty="0" smtClean="0"/>
              <a:t>В поликлинике: </a:t>
            </a:r>
          </a:p>
          <a:p>
            <a:r>
              <a:rPr lang="ru-RU" sz="2400" dirty="0" smtClean="0"/>
              <a:t>Детский эндокринолог 0,5 на </a:t>
            </a:r>
            <a:r>
              <a:rPr lang="en-US" sz="2400" dirty="0" smtClean="0"/>
              <a:t>&lt;</a:t>
            </a:r>
            <a:r>
              <a:rPr lang="ru-RU" sz="2400" dirty="0" smtClean="0"/>
              <a:t>100</a:t>
            </a:r>
            <a:r>
              <a:rPr lang="en-US" sz="2400" dirty="0" smtClean="0"/>
              <a:t> </a:t>
            </a:r>
            <a:r>
              <a:rPr lang="ru-RU" sz="2400" dirty="0" smtClean="0"/>
              <a:t>детей</a:t>
            </a:r>
          </a:p>
          <a:p>
            <a:r>
              <a:rPr lang="ru-RU" sz="2400" dirty="0" smtClean="0"/>
              <a:t>1,0 на </a:t>
            </a:r>
            <a:r>
              <a:rPr lang="en-US" sz="2400" dirty="0" smtClean="0"/>
              <a:t>&gt; 100 </a:t>
            </a:r>
            <a:r>
              <a:rPr lang="ru-RU" sz="2400" dirty="0" smtClean="0"/>
              <a:t>детей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u="sng" dirty="0" smtClean="0"/>
              <a:t>В стационаре: </a:t>
            </a:r>
          </a:p>
          <a:p>
            <a:r>
              <a:rPr lang="ru-RU" sz="2400" dirty="0" smtClean="0"/>
              <a:t>1 ставка врача- </a:t>
            </a:r>
            <a:r>
              <a:rPr lang="ru-RU" sz="2400" dirty="0" err="1" smtClean="0"/>
              <a:t>обучателя</a:t>
            </a:r>
            <a:r>
              <a:rPr lang="ru-RU" sz="2400" dirty="0" smtClean="0"/>
              <a:t> на отделение</a:t>
            </a:r>
          </a:p>
          <a:p>
            <a:r>
              <a:rPr lang="ru-RU" sz="2400" dirty="0" smtClean="0"/>
              <a:t>Тест- полоски – 6 на 1 пациента в день</a:t>
            </a:r>
          </a:p>
          <a:p>
            <a:r>
              <a:rPr lang="ru-RU" sz="2400" dirty="0" smtClean="0"/>
              <a:t>Тест –полоски на кетоны – 500 на год </a:t>
            </a:r>
          </a:p>
          <a:p>
            <a:r>
              <a:rPr lang="ru-RU" sz="2400" dirty="0" smtClean="0"/>
              <a:t>Ланцеты для взятия крови из пальца – 1000 на </a:t>
            </a:r>
            <a:r>
              <a:rPr lang="ru-RU" sz="2400" dirty="0" smtClean="0"/>
              <a:t>год</a:t>
            </a:r>
          </a:p>
          <a:p>
            <a:endParaRPr lang="ru-RU" sz="2400" dirty="0" smtClean="0"/>
          </a:p>
          <a:p>
            <a:r>
              <a:rPr lang="ru-RU" sz="2400" dirty="0" smtClean="0"/>
              <a:t>По стандартам Школу диабета должны </a:t>
            </a:r>
          </a:p>
          <a:p>
            <a:r>
              <a:rPr lang="ru-RU" sz="2400" dirty="0" smtClean="0"/>
              <a:t>пройти все пациенты стационара </a:t>
            </a:r>
          </a:p>
          <a:p>
            <a:r>
              <a:rPr lang="ru-RU" sz="2400" dirty="0" smtClean="0"/>
              <a:t>1 раз в год 80% амбулаторных пациентов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756084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Четыре критерия структурированной	 образовательной программы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/>
              <a:t>Структурированный письменный учебный план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Участие специалистов, прошедших тренинги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Высокое качество обучения</a:t>
            </a:r>
          </a:p>
          <a:p>
            <a:pPr>
              <a:buNone/>
            </a:pPr>
            <a:r>
              <a:rPr lang="ru-RU" dirty="0" smtClean="0"/>
              <a:t>4. Аудит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488832" cy="4525963"/>
          </a:xfrm>
        </p:spPr>
        <p:txBody>
          <a:bodyPr/>
          <a:lstStyle/>
          <a:p>
            <a:r>
              <a:rPr lang="ru-RU" dirty="0" smtClean="0"/>
              <a:t>Обучение – ключ к успешному ведению больных с </a:t>
            </a:r>
            <a:r>
              <a:rPr lang="ru-RU" dirty="0" smtClean="0"/>
              <a:t>СД</a:t>
            </a:r>
          </a:p>
          <a:p>
            <a:r>
              <a:rPr lang="ru-RU" dirty="0" smtClean="0"/>
              <a:t>Это дает положительный эффект на </a:t>
            </a:r>
            <a:r>
              <a:rPr lang="ru-RU" dirty="0" err="1" smtClean="0"/>
              <a:t>гликемический</a:t>
            </a:r>
            <a:r>
              <a:rPr lang="ru-RU" dirty="0" smtClean="0"/>
              <a:t> контроль и психосоциальные результаты</a:t>
            </a:r>
          </a:p>
          <a:p>
            <a:r>
              <a:rPr lang="ru-RU" dirty="0" smtClean="0"/>
              <a:t>Обучение должно быть доступно каждому пациенту, его родителям  и близкому окружению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kova.Valentina\Desktop\облож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92" y="0"/>
            <a:ext cx="49862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Нет симптомов или дискомфорта в повседневной жизни</a:t>
            </a:r>
          </a:p>
          <a:p>
            <a:r>
              <a:rPr lang="ru-RU" dirty="0" smtClean="0"/>
              <a:t>Хорошее общее здоровье и самочувствие</a:t>
            </a:r>
          </a:p>
          <a:p>
            <a:r>
              <a:rPr lang="ru-RU" dirty="0" smtClean="0"/>
              <a:t>Нормальный рост и развитие</a:t>
            </a:r>
          </a:p>
          <a:p>
            <a:r>
              <a:rPr lang="ru-RU" dirty="0" smtClean="0"/>
              <a:t>Нормальный </a:t>
            </a:r>
            <a:r>
              <a:rPr lang="ru-RU" dirty="0" err="1" smtClean="0"/>
              <a:t>пубертат</a:t>
            </a:r>
            <a:endParaRPr lang="ru-RU" dirty="0" smtClean="0"/>
          </a:p>
          <a:p>
            <a:r>
              <a:rPr lang="ru-RU" dirty="0" smtClean="0"/>
              <a:t>Нормальная школьная, профессиональная жизнь</a:t>
            </a:r>
          </a:p>
          <a:p>
            <a:r>
              <a:rPr lang="ru-RU" dirty="0" smtClean="0"/>
              <a:t>Нормальная семейная жизнь, включая возможность беременностей</a:t>
            </a:r>
          </a:p>
          <a:p>
            <a:r>
              <a:rPr lang="ru-RU" dirty="0" smtClean="0"/>
              <a:t>Предупреждение поздних осложнений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достижения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Инсулин</a:t>
            </a:r>
          </a:p>
          <a:p>
            <a:r>
              <a:rPr lang="ru-RU" dirty="0" smtClean="0"/>
              <a:t>Диета </a:t>
            </a:r>
          </a:p>
          <a:p>
            <a:r>
              <a:rPr lang="ru-RU" dirty="0" smtClean="0"/>
              <a:t>Упражнения</a:t>
            </a:r>
          </a:p>
          <a:p>
            <a:r>
              <a:rPr lang="ru-RU" dirty="0" smtClean="0"/>
              <a:t>Знания</a:t>
            </a:r>
          </a:p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Забота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14313" y="4445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nstantia" pitchFamily="18" charset="0"/>
              </a:rPr>
              <a:t>192</a:t>
            </a:r>
            <a:r>
              <a:rPr lang="ru-RU" sz="3600" b="1">
                <a:latin typeface="Constantia" pitchFamily="18" charset="0"/>
              </a:rPr>
              <a:t>3</a:t>
            </a:r>
            <a:r>
              <a:rPr lang="en-US" sz="3600" b="1">
                <a:latin typeface="Constantia" pitchFamily="18" charset="0"/>
              </a:rPr>
              <a:t> </a:t>
            </a:r>
            <a:r>
              <a:rPr lang="ru-RU" sz="3600" b="1">
                <a:latin typeface="Constantia" pitchFamily="18" charset="0"/>
              </a:rPr>
              <a:t>год- Нобелевская Премия по медицине за приготовление инсулина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360613" y="2133600"/>
            <a:ext cx="411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sz="3200" b="1">
                <a:latin typeface="Constantia" pitchFamily="18" charset="0"/>
              </a:rPr>
              <a:t>Бантинг и Маклеод</a:t>
            </a:r>
          </a:p>
          <a:p>
            <a:pPr marL="342900" indent="-342900"/>
            <a:endParaRPr lang="ru-RU" sz="3200" b="1">
              <a:latin typeface="Constantia" pitchFamily="18" charset="0"/>
            </a:endParaRPr>
          </a:p>
          <a:p>
            <a:pPr marL="342900" indent="-342900"/>
            <a:endParaRPr lang="ru-RU" sz="3200" b="1">
              <a:latin typeface="Constantia" pitchFamily="18" charset="0"/>
            </a:endParaRPr>
          </a:p>
        </p:txBody>
      </p:sp>
      <p:pic>
        <p:nvPicPr>
          <p:cNvPr id="6148" name="Picture 2" descr="http://upload.wikimedia.org/wikipedia/commons/thumb/0/05/Fredrick_banting.jpg/180px-Fredrick_ban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1714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555875" y="6165850"/>
            <a:ext cx="307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Бест и Коллип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6150" name="Picture 4" descr="http://upload.wikimedia.org/wikipedia/commons/thumb/5/56/J.J.R._Macleod_ca._1928.png/225px-J.J.R._Macleod_ca._1928.png">
            <a:hlinkClick r:id="rId4" tooltip="J.J.R. Macleod ca. 1928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341438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upload.wikimedia.org/wikipedia/commons/thumb/c/c5/J._B._Collip_in_his_office_at_McGill_University_ca._1930.png/150px-J._B._Collip_in_his_office_at_McGill_University_ca._1930.png">
            <a:hlinkClick r:id="rId6" tooltip="J. B. Collip in his office at McGill University ca. 1930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437063"/>
            <a:ext cx="233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pload.wikimedia.org/wikipedia/commons/thumb/8/8d/C._H._Best_ca._1924.png/225px-C._H._Best_ca._1924.png">
            <a:hlinkClick r:id="rId8" tooltip="Best circa 192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933825"/>
            <a:ext cx="2143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File:Banting and Bes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2781300"/>
            <a:ext cx="19446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809</Words>
  <Application>Microsoft Office PowerPoint</Application>
  <PresentationFormat>Экран (4:3)</PresentationFormat>
  <Paragraphs>194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Роль школы-диабета  на современном этапе</vt:lpstr>
      <vt:lpstr>Слайд 2</vt:lpstr>
      <vt:lpstr>Слайд 3</vt:lpstr>
      <vt:lpstr>Слайд 4</vt:lpstr>
      <vt:lpstr> </vt:lpstr>
      <vt:lpstr>Слайд 6</vt:lpstr>
      <vt:lpstr>ЦЕЛИ ЛЕЧЕНИЯ</vt:lpstr>
      <vt:lpstr>Способы достижения </vt:lpstr>
      <vt:lpstr>Слайд 9</vt:lpstr>
      <vt:lpstr>Слайд 10</vt:lpstr>
      <vt:lpstr>Слайд 11</vt:lpstr>
      <vt:lpstr>Слайд 12</vt:lpstr>
      <vt:lpstr>Слайд 13</vt:lpstr>
      <vt:lpstr>Слайд 14</vt:lpstr>
      <vt:lpstr>Уровень HbA1c и риск ретинопатии</vt:lpstr>
      <vt:lpstr>Слайд 16</vt:lpstr>
      <vt:lpstr>Проблема: достижение целевых уровней контроля диабета</vt:lpstr>
      <vt:lpstr>Проблема: достижение целевых уровней контроля диабета</vt:lpstr>
      <vt:lpstr>Кто знает о твоем диабете в школе</vt:lpstr>
      <vt:lpstr>Слайд 20</vt:lpstr>
      <vt:lpstr>Проблема:  инвалидность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школы-диабета  на современном этапе</dc:title>
  <dc:creator>Peterkova.Valentina</dc:creator>
  <cp:lastModifiedBy>Peterkova.Valentina</cp:lastModifiedBy>
  <cp:revision>2</cp:revision>
  <dcterms:created xsi:type="dcterms:W3CDTF">2018-05-31T12:37:40Z</dcterms:created>
  <dcterms:modified xsi:type="dcterms:W3CDTF">2018-05-31T13:53:54Z</dcterms:modified>
</cp:coreProperties>
</file>